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</p:sldIdLst>
  <p:sldSz cx="9144000" cy="6858000" type="screen4x3"/>
  <p:notesSz cx="6858000" cy="9144000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44"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0849FC-CD55-4E04-B162-AB1893CD76F8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FEFE2DE6-C091-43ED-A0F8-1AF28193E293}">
      <dgm:prSet phldrT="[Texto]" custT="1"/>
      <dgm:spPr/>
      <dgm:t>
        <a:bodyPr/>
        <a:lstStyle/>
        <a:p>
          <a:endParaRPr lang="es-AR" sz="2400" dirty="0"/>
        </a:p>
      </dgm:t>
    </dgm:pt>
    <dgm:pt modelId="{CCFCEE1B-BC49-4836-9790-3AB6798BB950}" type="sibTrans" cxnId="{931B68EF-226B-4F46-91C7-89A812D21B21}">
      <dgm:prSet/>
      <dgm:spPr/>
      <dgm:t>
        <a:bodyPr/>
        <a:lstStyle/>
        <a:p>
          <a:endParaRPr lang="es-AR"/>
        </a:p>
      </dgm:t>
    </dgm:pt>
    <dgm:pt modelId="{A0B1EBAD-D79C-4885-B8F3-733D37B89904}" type="parTrans" cxnId="{931B68EF-226B-4F46-91C7-89A812D21B21}">
      <dgm:prSet/>
      <dgm:spPr/>
      <dgm:t>
        <a:bodyPr/>
        <a:lstStyle/>
        <a:p>
          <a:endParaRPr lang="es-AR"/>
        </a:p>
      </dgm:t>
    </dgm:pt>
    <dgm:pt modelId="{5362F47D-25C2-4ABF-8E1E-B3EE61203B26}">
      <dgm:prSet/>
      <dgm:spPr/>
      <dgm:t>
        <a:bodyPr/>
        <a:lstStyle/>
        <a:p>
          <a:r>
            <a:rPr lang="es-AR" dirty="0" smtClean="0">
              <a:solidFill>
                <a:schemeClr val="accent5"/>
              </a:solidFill>
              <a:latin typeface="Australian Sunrise" pitchFamily="2" charset="0"/>
            </a:rPr>
            <a:t>Medir comportamientos</a:t>
          </a:r>
          <a:endParaRPr lang="es-AR" dirty="0">
            <a:solidFill>
              <a:schemeClr val="accent5"/>
            </a:solidFill>
            <a:latin typeface="Australian Sunrise" pitchFamily="2" charset="0"/>
          </a:endParaRPr>
        </a:p>
      </dgm:t>
    </dgm:pt>
    <dgm:pt modelId="{7805AA18-7E7C-471F-88C2-AFFDA4DD1366}" type="parTrans" cxnId="{38497281-1F80-4998-A4AD-00746C299F6F}">
      <dgm:prSet/>
      <dgm:spPr/>
    </dgm:pt>
    <dgm:pt modelId="{426301F9-5794-443C-B5FB-C5A308EB9C1B}" type="sibTrans" cxnId="{38497281-1F80-4998-A4AD-00746C299F6F}">
      <dgm:prSet/>
      <dgm:spPr/>
    </dgm:pt>
    <dgm:pt modelId="{32302156-AF54-4282-8F8A-60A02FC9E80E}">
      <dgm:prSet/>
      <dgm:spPr/>
      <dgm:t>
        <a:bodyPr/>
        <a:lstStyle/>
        <a:p>
          <a:r>
            <a:rPr lang="es-AR" dirty="0" smtClean="0">
              <a:solidFill>
                <a:schemeClr val="accent5"/>
              </a:solidFill>
              <a:latin typeface="Australian Sunrise" pitchFamily="2" charset="0"/>
            </a:rPr>
            <a:t>Número de Personas que compraron</a:t>
          </a:r>
        </a:p>
      </dgm:t>
    </dgm:pt>
    <dgm:pt modelId="{3C8113EB-2F7C-4CA4-93A4-D9260810FF67}" type="parTrans" cxnId="{E352D485-E5B9-4FD4-849B-8933346523D8}">
      <dgm:prSet/>
      <dgm:spPr/>
    </dgm:pt>
    <dgm:pt modelId="{A1880AC6-8AC6-49BB-A3EE-E9BB6947D48F}" type="sibTrans" cxnId="{E352D485-E5B9-4FD4-849B-8933346523D8}">
      <dgm:prSet/>
      <dgm:spPr/>
    </dgm:pt>
    <dgm:pt modelId="{ECE5B1D5-D429-4F7D-A4D2-599F29448FF8}">
      <dgm:prSet/>
      <dgm:spPr/>
      <dgm:t>
        <a:bodyPr/>
        <a:lstStyle/>
        <a:p>
          <a:r>
            <a:rPr lang="es-AR" dirty="0" smtClean="0">
              <a:solidFill>
                <a:schemeClr val="accent5"/>
              </a:solidFill>
              <a:latin typeface="Australian Sunrise" pitchFamily="2" charset="0"/>
            </a:rPr>
            <a:t>Investigar al comercio por cuenta propia</a:t>
          </a:r>
        </a:p>
      </dgm:t>
    </dgm:pt>
    <dgm:pt modelId="{C0769CE4-C0E3-4F9B-875F-907E9D8401A9}" type="parTrans" cxnId="{4003B2FA-B4EB-4009-AA76-C4F1E705A7BB}">
      <dgm:prSet/>
      <dgm:spPr/>
    </dgm:pt>
    <dgm:pt modelId="{10290CD2-6CA9-46BD-B899-E676E52293FE}" type="sibTrans" cxnId="{4003B2FA-B4EB-4009-AA76-C4F1E705A7BB}">
      <dgm:prSet/>
      <dgm:spPr/>
    </dgm:pt>
    <dgm:pt modelId="{6B6EC3E5-04D4-45C4-A8AD-29AB0363DE7F}">
      <dgm:prSet/>
      <dgm:spPr/>
      <dgm:t>
        <a:bodyPr/>
        <a:lstStyle/>
        <a:p>
          <a:r>
            <a:rPr lang="es-AR" dirty="0" smtClean="0">
              <a:solidFill>
                <a:schemeClr val="accent5"/>
              </a:solidFill>
              <a:latin typeface="Australian Sunrise" pitchFamily="2" charset="0"/>
            </a:rPr>
            <a:t>La difusión dada al producto</a:t>
          </a:r>
        </a:p>
      </dgm:t>
    </dgm:pt>
    <dgm:pt modelId="{7266D1E6-C1A9-4A76-964E-2F67D70D7286}" type="parTrans" cxnId="{6D0A7A9B-BF05-45FE-8BDC-915ED4AF85C7}">
      <dgm:prSet/>
      <dgm:spPr/>
    </dgm:pt>
    <dgm:pt modelId="{81BFE7C3-D08B-40A9-BE8F-0B26A77CB417}" type="sibTrans" cxnId="{6D0A7A9B-BF05-45FE-8BDC-915ED4AF85C7}">
      <dgm:prSet/>
      <dgm:spPr/>
    </dgm:pt>
    <dgm:pt modelId="{0A1FA0AD-DB03-4267-957E-3F309B6E4FC7}" type="pres">
      <dgm:prSet presAssocID="{E80849FC-CD55-4E04-B162-AB1893CD76F8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5191592F-913D-483F-A360-96FC82A35508}" type="pres">
      <dgm:prSet presAssocID="{E80849FC-CD55-4E04-B162-AB1893CD76F8}" presName="matrix" presStyleCnt="0"/>
      <dgm:spPr/>
    </dgm:pt>
    <dgm:pt modelId="{DE6C7DCB-D1D0-40D3-9102-D981590AAA98}" type="pres">
      <dgm:prSet presAssocID="{E80849FC-CD55-4E04-B162-AB1893CD76F8}" presName="tile1" presStyleLbl="node1" presStyleIdx="0" presStyleCnt="4"/>
      <dgm:spPr/>
      <dgm:t>
        <a:bodyPr/>
        <a:lstStyle/>
        <a:p>
          <a:endParaRPr lang="es-AR"/>
        </a:p>
      </dgm:t>
    </dgm:pt>
    <dgm:pt modelId="{7B3D8E82-062E-4DF2-A06A-B150F140C26F}" type="pres">
      <dgm:prSet presAssocID="{E80849FC-CD55-4E04-B162-AB1893CD76F8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4DEC3296-C1FC-4C64-B7A9-57FBBD257292}" type="pres">
      <dgm:prSet presAssocID="{E80849FC-CD55-4E04-B162-AB1893CD76F8}" presName="tile2" presStyleLbl="node1" presStyleIdx="1" presStyleCnt="4"/>
      <dgm:spPr/>
      <dgm:t>
        <a:bodyPr/>
        <a:lstStyle/>
        <a:p>
          <a:endParaRPr lang="es-AR"/>
        </a:p>
      </dgm:t>
    </dgm:pt>
    <dgm:pt modelId="{2A889BE2-9177-48C1-8A84-F79FED549B82}" type="pres">
      <dgm:prSet presAssocID="{E80849FC-CD55-4E04-B162-AB1893CD76F8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867597A1-2EE8-4E79-AE41-E5EA611826BA}" type="pres">
      <dgm:prSet presAssocID="{E80849FC-CD55-4E04-B162-AB1893CD76F8}" presName="tile3" presStyleLbl="node1" presStyleIdx="2" presStyleCnt="4"/>
      <dgm:spPr/>
      <dgm:t>
        <a:bodyPr/>
        <a:lstStyle/>
        <a:p>
          <a:endParaRPr lang="es-AR"/>
        </a:p>
      </dgm:t>
    </dgm:pt>
    <dgm:pt modelId="{30689271-35F5-4F83-B3E9-4442B1874E84}" type="pres">
      <dgm:prSet presAssocID="{E80849FC-CD55-4E04-B162-AB1893CD76F8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930B40DB-DDCF-4CEE-B8D6-472BDA9603AD}" type="pres">
      <dgm:prSet presAssocID="{E80849FC-CD55-4E04-B162-AB1893CD76F8}" presName="tile4" presStyleLbl="node1" presStyleIdx="3" presStyleCnt="4" custLinFactNeighborX="681" custLinFactNeighborY="1165"/>
      <dgm:spPr/>
      <dgm:t>
        <a:bodyPr/>
        <a:lstStyle/>
        <a:p>
          <a:endParaRPr lang="es-AR"/>
        </a:p>
      </dgm:t>
    </dgm:pt>
    <dgm:pt modelId="{82CC5FA3-BC27-4AE5-A954-BBFD90141E31}" type="pres">
      <dgm:prSet presAssocID="{E80849FC-CD55-4E04-B162-AB1893CD76F8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9750F5EB-D122-44D8-8F97-C6B915E52AB0}" type="pres">
      <dgm:prSet presAssocID="{E80849FC-CD55-4E04-B162-AB1893CD76F8}" presName="centerTile" presStyleLbl="fgShp" presStyleIdx="0" presStyleCnt="1" custFlipHor="1" custScaleX="71711" custScaleY="110086" custLinFactNeighborX="-925" custLinFactNeighborY="-6780">
        <dgm:presLayoutVars>
          <dgm:chMax val="0"/>
          <dgm:chPref val="0"/>
        </dgm:presLayoutVars>
      </dgm:prSet>
      <dgm:spPr/>
      <dgm:t>
        <a:bodyPr/>
        <a:lstStyle/>
        <a:p>
          <a:endParaRPr lang="es-AR"/>
        </a:p>
      </dgm:t>
    </dgm:pt>
  </dgm:ptLst>
  <dgm:cxnLst>
    <dgm:cxn modelId="{E6DDAD39-02E9-4480-9C95-905DBAF54A1C}" type="presOf" srcId="{32302156-AF54-4282-8F8A-60A02FC9E80E}" destId="{2A889BE2-9177-48C1-8A84-F79FED549B82}" srcOrd="1" destOrd="0" presId="urn:microsoft.com/office/officeart/2005/8/layout/matrix1"/>
    <dgm:cxn modelId="{931B68EF-226B-4F46-91C7-89A812D21B21}" srcId="{E80849FC-CD55-4E04-B162-AB1893CD76F8}" destId="{FEFE2DE6-C091-43ED-A0F8-1AF28193E293}" srcOrd="0" destOrd="0" parTransId="{A0B1EBAD-D79C-4885-B8F3-733D37B89904}" sibTransId="{CCFCEE1B-BC49-4836-9790-3AB6798BB950}"/>
    <dgm:cxn modelId="{3C568788-5CEC-4F6D-9524-4B02757E74CC}" type="presOf" srcId="{ECE5B1D5-D429-4F7D-A4D2-599F29448FF8}" destId="{867597A1-2EE8-4E79-AE41-E5EA611826BA}" srcOrd="0" destOrd="0" presId="urn:microsoft.com/office/officeart/2005/8/layout/matrix1"/>
    <dgm:cxn modelId="{54B4E7D9-DF0F-4AAC-9EA6-F3B3FE12474E}" type="presOf" srcId="{ECE5B1D5-D429-4F7D-A4D2-599F29448FF8}" destId="{30689271-35F5-4F83-B3E9-4442B1874E84}" srcOrd="1" destOrd="0" presId="urn:microsoft.com/office/officeart/2005/8/layout/matrix1"/>
    <dgm:cxn modelId="{20741859-D1E3-4FEF-BA46-1459B0A02EA4}" type="presOf" srcId="{FEFE2DE6-C091-43ED-A0F8-1AF28193E293}" destId="{9750F5EB-D122-44D8-8F97-C6B915E52AB0}" srcOrd="0" destOrd="0" presId="urn:microsoft.com/office/officeart/2005/8/layout/matrix1"/>
    <dgm:cxn modelId="{6D0A7A9B-BF05-45FE-8BDC-915ED4AF85C7}" srcId="{FEFE2DE6-C091-43ED-A0F8-1AF28193E293}" destId="{6B6EC3E5-04D4-45C4-A8AD-29AB0363DE7F}" srcOrd="3" destOrd="0" parTransId="{7266D1E6-C1A9-4A76-964E-2F67D70D7286}" sibTransId="{81BFE7C3-D08B-40A9-BE8F-0B26A77CB417}"/>
    <dgm:cxn modelId="{E352D485-E5B9-4FD4-849B-8933346523D8}" srcId="{FEFE2DE6-C091-43ED-A0F8-1AF28193E293}" destId="{32302156-AF54-4282-8F8A-60A02FC9E80E}" srcOrd="1" destOrd="0" parTransId="{3C8113EB-2F7C-4CA4-93A4-D9260810FF67}" sibTransId="{A1880AC6-8AC6-49BB-A3EE-E9BB6947D48F}"/>
    <dgm:cxn modelId="{D2139CFF-7113-4EEF-AAD7-956F477D2D24}" type="presOf" srcId="{5362F47D-25C2-4ABF-8E1E-B3EE61203B26}" destId="{7B3D8E82-062E-4DF2-A06A-B150F140C26F}" srcOrd="1" destOrd="0" presId="urn:microsoft.com/office/officeart/2005/8/layout/matrix1"/>
    <dgm:cxn modelId="{2D202C34-A909-4C6E-81E5-9752DC25CF69}" type="presOf" srcId="{6B6EC3E5-04D4-45C4-A8AD-29AB0363DE7F}" destId="{930B40DB-DDCF-4CEE-B8D6-472BDA9603AD}" srcOrd="0" destOrd="0" presId="urn:microsoft.com/office/officeart/2005/8/layout/matrix1"/>
    <dgm:cxn modelId="{EF98A206-9AEA-4080-9536-172D9F2C6E6B}" type="presOf" srcId="{6B6EC3E5-04D4-45C4-A8AD-29AB0363DE7F}" destId="{82CC5FA3-BC27-4AE5-A954-BBFD90141E31}" srcOrd="1" destOrd="0" presId="urn:microsoft.com/office/officeart/2005/8/layout/matrix1"/>
    <dgm:cxn modelId="{6159C949-1BEB-4ED5-AA66-1F09F51631D2}" type="presOf" srcId="{32302156-AF54-4282-8F8A-60A02FC9E80E}" destId="{4DEC3296-C1FC-4C64-B7A9-57FBBD257292}" srcOrd="0" destOrd="0" presId="urn:microsoft.com/office/officeart/2005/8/layout/matrix1"/>
    <dgm:cxn modelId="{4003B2FA-B4EB-4009-AA76-C4F1E705A7BB}" srcId="{FEFE2DE6-C091-43ED-A0F8-1AF28193E293}" destId="{ECE5B1D5-D429-4F7D-A4D2-599F29448FF8}" srcOrd="2" destOrd="0" parTransId="{C0769CE4-C0E3-4F9B-875F-907E9D8401A9}" sibTransId="{10290CD2-6CA9-46BD-B899-E676E52293FE}"/>
    <dgm:cxn modelId="{38497281-1F80-4998-A4AD-00746C299F6F}" srcId="{FEFE2DE6-C091-43ED-A0F8-1AF28193E293}" destId="{5362F47D-25C2-4ABF-8E1E-B3EE61203B26}" srcOrd="0" destOrd="0" parTransId="{7805AA18-7E7C-471F-88C2-AFFDA4DD1366}" sibTransId="{426301F9-5794-443C-B5FB-C5A308EB9C1B}"/>
    <dgm:cxn modelId="{E0837F53-7EF9-49E6-9660-38BFB9427BE4}" type="presOf" srcId="{5362F47D-25C2-4ABF-8E1E-B3EE61203B26}" destId="{DE6C7DCB-D1D0-40D3-9102-D981590AAA98}" srcOrd="0" destOrd="0" presId="urn:microsoft.com/office/officeart/2005/8/layout/matrix1"/>
    <dgm:cxn modelId="{5C4FC55E-C1B4-48A6-BB50-14EE361628B8}" type="presOf" srcId="{E80849FC-CD55-4E04-B162-AB1893CD76F8}" destId="{0A1FA0AD-DB03-4267-957E-3F309B6E4FC7}" srcOrd="0" destOrd="0" presId="urn:microsoft.com/office/officeart/2005/8/layout/matrix1"/>
    <dgm:cxn modelId="{7B8B6269-3C1A-468B-B8A5-D007BFB408D2}" type="presParOf" srcId="{0A1FA0AD-DB03-4267-957E-3F309B6E4FC7}" destId="{5191592F-913D-483F-A360-96FC82A35508}" srcOrd="0" destOrd="0" presId="urn:microsoft.com/office/officeart/2005/8/layout/matrix1"/>
    <dgm:cxn modelId="{E6F9C9A8-81F1-4673-9B92-88A8EB770FBF}" type="presParOf" srcId="{5191592F-913D-483F-A360-96FC82A35508}" destId="{DE6C7DCB-D1D0-40D3-9102-D981590AAA98}" srcOrd="0" destOrd="0" presId="urn:microsoft.com/office/officeart/2005/8/layout/matrix1"/>
    <dgm:cxn modelId="{D98E871B-8248-4B01-B758-D16A69E228D0}" type="presParOf" srcId="{5191592F-913D-483F-A360-96FC82A35508}" destId="{7B3D8E82-062E-4DF2-A06A-B150F140C26F}" srcOrd="1" destOrd="0" presId="urn:microsoft.com/office/officeart/2005/8/layout/matrix1"/>
    <dgm:cxn modelId="{34C1497F-BC21-4317-AB2D-62159FF56071}" type="presParOf" srcId="{5191592F-913D-483F-A360-96FC82A35508}" destId="{4DEC3296-C1FC-4C64-B7A9-57FBBD257292}" srcOrd="2" destOrd="0" presId="urn:microsoft.com/office/officeart/2005/8/layout/matrix1"/>
    <dgm:cxn modelId="{B09D0DF2-69BB-415E-9D39-4D6590347A4A}" type="presParOf" srcId="{5191592F-913D-483F-A360-96FC82A35508}" destId="{2A889BE2-9177-48C1-8A84-F79FED549B82}" srcOrd="3" destOrd="0" presId="urn:microsoft.com/office/officeart/2005/8/layout/matrix1"/>
    <dgm:cxn modelId="{33738FB6-6723-41F0-A317-CAB79A2B5F43}" type="presParOf" srcId="{5191592F-913D-483F-A360-96FC82A35508}" destId="{867597A1-2EE8-4E79-AE41-E5EA611826BA}" srcOrd="4" destOrd="0" presId="urn:microsoft.com/office/officeart/2005/8/layout/matrix1"/>
    <dgm:cxn modelId="{E860CDF8-DF7B-40DE-9AE1-B60ACD951F00}" type="presParOf" srcId="{5191592F-913D-483F-A360-96FC82A35508}" destId="{30689271-35F5-4F83-B3E9-4442B1874E84}" srcOrd="5" destOrd="0" presId="urn:microsoft.com/office/officeart/2005/8/layout/matrix1"/>
    <dgm:cxn modelId="{47177625-2E95-4356-A8AC-2DD04EA51F8C}" type="presParOf" srcId="{5191592F-913D-483F-A360-96FC82A35508}" destId="{930B40DB-DDCF-4CEE-B8D6-472BDA9603AD}" srcOrd="6" destOrd="0" presId="urn:microsoft.com/office/officeart/2005/8/layout/matrix1"/>
    <dgm:cxn modelId="{9C8B50CB-07CE-42FD-8061-F4480B4AF564}" type="presParOf" srcId="{5191592F-913D-483F-A360-96FC82A35508}" destId="{82CC5FA3-BC27-4AE5-A954-BBFD90141E31}" srcOrd="7" destOrd="0" presId="urn:microsoft.com/office/officeart/2005/8/layout/matrix1"/>
    <dgm:cxn modelId="{4056784B-5994-4A34-BDBB-805B5BC15494}" type="presParOf" srcId="{0A1FA0AD-DB03-4267-957E-3F309B6E4FC7}" destId="{9750F5EB-D122-44D8-8F97-C6B915E52AB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0849FC-CD55-4E04-B162-AB1893CD76F8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FEFE2DE6-C091-43ED-A0F8-1AF28193E293}">
      <dgm:prSet phldrT="[Texto]" custT="1"/>
      <dgm:spPr/>
      <dgm:t>
        <a:bodyPr/>
        <a:lstStyle/>
        <a:p>
          <a:r>
            <a:rPr lang="es-AR" sz="2000" b="1" i="1" dirty="0" smtClean="0">
              <a:solidFill>
                <a:srgbClr val="FF0000"/>
              </a:solidFill>
            </a:rPr>
            <a:t>Siempre debe estar relacionada  a los objetivos de la empresa</a:t>
          </a:r>
          <a:endParaRPr lang="es-AR" sz="2000" b="1" i="1" dirty="0">
            <a:solidFill>
              <a:srgbClr val="FF0000"/>
            </a:solidFill>
          </a:endParaRPr>
        </a:p>
      </dgm:t>
    </dgm:pt>
    <dgm:pt modelId="{A0B1EBAD-D79C-4885-B8F3-733D37B89904}" type="parTrans" cxnId="{931B68EF-226B-4F46-91C7-89A812D21B21}">
      <dgm:prSet/>
      <dgm:spPr/>
      <dgm:t>
        <a:bodyPr/>
        <a:lstStyle/>
        <a:p>
          <a:endParaRPr lang="es-AR"/>
        </a:p>
      </dgm:t>
    </dgm:pt>
    <dgm:pt modelId="{CCFCEE1B-BC49-4836-9790-3AB6798BB950}" type="sibTrans" cxnId="{931B68EF-226B-4F46-91C7-89A812D21B21}">
      <dgm:prSet/>
      <dgm:spPr/>
      <dgm:t>
        <a:bodyPr/>
        <a:lstStyle/>
        <a:p>
          <a:endParaRPr lang="es-AR"/>
        </a:p>
      </dgm:t>
    </dgm:pt>
    <dgm:pt modelId="{F7097CEC-FC26-4DBB-8360-E1BAC78EC7DC}">
      <dgm:prSet phldrT="[Texto]" custT="1"/>
      <dgm:spPr/>
      <dgm:t>
        <a:bodyPr/>
        <a:lstStyle/>
        <a:p>
          <a:r>
            <a:rPr lang="es-AR" sz="2800" i="1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Método de la factible</a:t>
          </a:r>
          <a:endParaRPr lang="es-AR" sz="2800" i="1" dirty="0">
            <a:solidFill>
              <a:schemeClr val="accent3">
                <a:lumMod val="40000"/>
                <a:lumOff val="60000"/>
              </a:schemeClr>
            </a:solidFill>
          </a:endParaRPr>
        </a:p>
      </dgm:t>
    </dgm:pt>
    <dgm:pt modelId="{94BE5F86-8B36-4F94-BE00-7B68316C46C8}" type="parTrans" cxnId="{C2A46F68-8EB2-4EF6-9CC1-A766CBE15513}">
      <dgm:prSet/>
      <dgm:spPr/>
      <dgm:t>
        <a:bodyPr/>
        <a:lstStyle/>
        <a:p>
          <a:endParaRPr lang="es-AR"/>
        </a:p>
      </dgm:t>
    </dgm:pt>
    <dgm:pt modelId="{F4D3A8C1-AC4E-41D7-A490-71676B73755A}" type="sibTrans" cxnId="{C2A46F68-8EB2-4EF6-9CC1-A766CBE15513}">
      <dgm:prSet/>
      <dgm:spPr/>
      <dgm:t>
        <a:bodyPr/>
        <a:lstStyle/>
        <a:p>
          <a:endParaRPr lang="es-AR"/>
        </a:p>
      </dgm:t>
    </dgm:pt>
    <dgm:pt modelId="{865AE7F9-AC59-40FB-A4E1-8943108052E2}">
      <dgm:prSet phldrT="[Texto]" custT="1"/>
      <dgm:spPr/>
      <dgm:t>
        <a:bodyPr/>
        <a:lstStyle/>
        <a:p>
          <a:r>
            <a:rPr lang="es-AR" sz="2800" i="1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Método del Porcentaje de Ventas</a:t>
          </a:r>
          <a:endParaRPr lang="es-AR" sz="2800" i="1" dirty="0">
            <a:solidFill>
              <a:schemeClr val="accent3">
                <a:lumMod val="40000"/>
                <a:lumOff val="60000"/>
              </a:schemeClr>
            </a:solidFill>
          </a:endParaRPr>
        </a:p>
      </dgm:t>
    </dgm:pt>
    <dgm:pt modelId="{56E0C4BA-7CE6-4294-B730-5D3CE0DC8F2F}" type="parTrans" cxnId="{745B0F6F-D73A-4BB3-8E83-82E55BA2871C}">
      <dgm:prSet/>
      <dgm:spPr/>
      <dgm:t>
        <a:bodyPr/>
        <a:lstStyle/>
        <a:p>
          <a:endParaRPr lang="es-AR"/>
        </a:p>
      </dgm:t>
    </dgm:pt>
    <dgm:pt modelId="{D0A339C3-63DE-48D8-B841-9291CB7AEC7B}" type="sibTrans" cxnId="{745B0F6F-D73A-4BB3-8E83-82E55BA2871C}">
      <dgm:prSet/>
      <dgm:spPr/>
      <dgm:t>
        <a:bodyPr/>
        <a:lstStyle/>
        <a:p>
          <a:endParaRPr lang="es-AR"/>
        </a:p>
      </dgm:t>
    </dgm:pt>
    <dgm:pt modelId="{E514BA1A-D0EE-4193-AB85-BA313FC511A6}">
      <dgm:prSet phldrT="[Texto]" custT="1"/>
      <dgm:spPr/>
      <dgm:t>
        <a:bodyPr/>
        <a:lstStyle/>
        <a:p>
          <a:r>
            <a:rPr lang="es-AR" sz="2800" i="1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Método de la Paridad Competitiva</a:t>
          </a:r>
          <a:endParaRPr lang="es-AR" sz="2800" i="1" dirty="0">
            <a:solidFill>
              <a:schemeClr val="accent3">
                <a:lumMod val="40000"/>
                <a:lumOff val="60000"/>
              </a:schemeClr>
            </a:solidFill>
          </a:endParaRPr>
        </a:p>
      </dgm:t>
    </dgm:pt>
    <dgm:pt modelId="{617CCA95-BE4B-49AA-B600-A57ECFCBE84C}" type="parTrans" cxnId="{28880C14-3B77-4306-8A2B-DC24D67643EB}">
      <dgm:prSet/>
      <dgm:spPr/>
      <dgm:t>
        <a:bodyPr/>
        <a:lstStyle/>
        <a:p>
          <a:endParaRPr lang="es-AR"/>
        </a:p>
      </dgm:t>
    </dgm:pt>
    <dgm:pt modelId="{C9F1C6AE-BE3C-430B-8D5B-7AD6F37B86DB}" type="sibTrans" cxnId="{28880C14-3B77-4306-8A2B-DC24D67643EB}">
      <dgm:prSet/>
      <dgm:spPr/>
      <dgm:t>
        <a:bodyPr/>
        <a:lstStyle/>
        <a:p>
          <a:endParaRPr lang="es-AR"/>
        </a:p>
      </dgm:t>
    </dgm:pt>
    <dgm:pt modelId="{98501C37-97C0-4B05-8DC5-D35C8FA2EFB0}">
      <dgm:prSet phldrT="[Texto]" custT="1"/>
      <dgm:spPr/>
      <dgm:t>
        <a:bodyPr/>
        <a:lstStyle/>
        <a:p>
          <a:r>
            <a:rPr lang="es-AR" sz="2800" i="1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Método de Objetivo y Tarea</a:t>
          </a:r>
          <a:endParaRPr lang="es-AR" sz="2800" i="1" dirty="0">
            <a:solidFill>
              <a:schemeClr val="accent3">
                <a:lumMod val="40000"/>
                <a:lumOff val="60000"/>
              </a:schemeClr>
            </a:solidFill>
          </a:endParaRPr>
        </a:p>
      </dgm:t>
    </dgm:pt>
    <dgm:pt modelId="{7B3142EF-10BC-4AED-9F8B-2E7867D8AE3C}" type="parTrans" cxnId="{4ACDA32E-BF6F-4C59-809E-7AAE55CB047B}">
      <dgm:prSet/>
      <dgm:spPr/>
      <dgm:t>
        <a:bodyPr/>
        <a:lstStyle/>
        <a:p>
          <a:endParaRPr lang="es-AR"/>
        </a:p>
      </dgm:t>
    </dgm:pt>
    <dgm:pt modelId="{7ECF1078-6196-4D51-9825-DD2D583D8E75}" type="sibTrans" cxnId="{4ACDA32E-BF6F-4C59-809E-7AAE55CB047B}">
      <dgm:prSet/>
      <dgm:spPr/>
      <dgm:t>
        <a:bodyPr/>
        <a:lstStyle/>
        <a:p>
          <a:endParaRPr lang="es-AR"/>
        </a:p>
      </dgm:t>
    </dgm:pt>
    <dgm:pt modelId="{0A1FA0AD-DB03-4267-957E-3F309B6E4FC7}" type="pres">
      <dgm:prSet presAssocID="{E80849FC-CD55-4E04-B162-AB1893CD76F8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5191592F-913D-483F-A360-96FC82A35508}" type="pres">
      <dgm:prSet presAssocID="{E80849FC-CD55-4E04-B162-AB1893CD76F8}" presName="matrix" presStyleCnt="0"/>
      <dgm:spPr/>
    </dgm:pt>
    <dgm:pt modelId="{DE6C7DCB-D1D0-40D3-9102-D981590AAA98}" type="pres">
      <dgm:prSet presAssocID="{E80849FC-CD55-4E04-B162-AB1893CD76F8}" presName="tile1" presStyleLbl="node1" presStyleIdx="0" presStyleCnt="4"/>
      <dgm:spPr/>
      <dgm:t>
        <a:bodyPr/>
        <a:lstStyle/>
        <a:p>
          <a:endParaRPr lang="es-AR"/>
        </a:p>
      </dgm:t>
    </dgm:pt>
    <dgm:pt modelId="{7B3D8E82-062E-4DF2-A06A-B150F140C26F}" type="pres">
      <dgm:prSet presAssocID="{E80849FC-CD55-4E04-B162-AB1893CD76F8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4DEC3296-C1FC-4C64-B7A9-57FBBD257292}" type="pres">
      <dgm:prSet presAssocID="{E80849FC-CD55-4E04-B162-AB1893CD76F8}" presName="tile2" presStyleLbl="node1" presStyleIdx="1" presStyleCnt="4" custLinFactNeighborX="681" custLinFactNeighborY="-545"/>
      <dgm:spPr/>
      <dgm:t>
        <a:bodyPr/>
        <a:lstStyle/>
        <a:p>
          <a:endParaRPr lang="es-AR"/>
        </a:p>
      </dgm:t>
    </dgm:pt>
    <dgm:pt modelId="{2A889BE2-9177-48C1-8A84-F79FED549B82}" type="pres">
      <dgm:prSet presAssocID="{E80849FC-CD55-4E04-B162-AB1893CD76F8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867597A1-2EE8-4E79-AE41-E5EA611826BA}" type="pres">
      <dgm:prSet presAssocID="{E80849FC-CD55-4E04-B162-AB1893CD76F8}" presName="tile3" presStyleLbl="node1" presStyleIdx="2" presStyleCnt="4"/>
      <dgm:spPr/>
      <dgm:t>
        <a:bodyPr/>
        <a:lstStyle/>
        <a:p>
          <a:endParaRPr lang="es-AR"/>
        </a:p>
      </dgm:t>
    </dgm:pt>
    <dgm:pt modelId="{30689271-35F5-4F83-B3E9-4442B1874E84}" type="pres">
      <dgm:prSet presAssocID="{E80849FC-CD55-4E04-B162-AB1893CD76F8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930B40DB-DDCF-4CEE-B8D6-472BDA9603AD}" type="pres">
      <dgm:prSet presAssocID="{E80849FC-CD55-4E04-B162-AB1893CD76F8}" presName="tile4" presStyleLbl="node1" presStyleIdx="3" presStyleCnt="4"/>
      <dgm:spPr/>
      <dgm:t>
        <a:bodyPr/>
        <a:lstStyle/>
        <a:p>
          <a:endParaRPr lang="es-AR"/>
        </a:p>
      </dgm:t>
    </dgm:pt>
    <dgm:pt modelId="{82CC5FA3-BC27-4AE5-A954-BBFD90141E31}" type="pres">
      <dgm:prSet presAssocID="{E80849FC-CD55-4E04-B162-AB1893CD76F8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9750F5EB-D122-44D8-8F97-C6B915E52AB0}" type="pres">
      <dgm:prSet presAssocID="{E80849FC-CD55-4E04-B162-AB1893CD76F8}" presName="centerTile" presStyleLbl="fgShp" presStyleIdx="0" presStyleCnt="1" custScaleY="147380" custLinFactNeighborX="-925" custLinFactNeighborY="-6780">
        <dgm:presLayoutVars>
          <dgm:chMax val="0"/>
          <dgm:chPref val="0"/>
        </dgm:presLayoutVars>
      </dgm:prSet>
      <dgm:spPr/>
      <dgm:t>
        <a:bodyPr/>
        <a:lstStyle/>
        <a:p>
          <a:endParaRPr lang="es-AR"/>
        </a:p>
      </dgm:t>
    </dgm:pt>
  </dgm:ptLst>
  <dgm:cxnLst>
    <dgm:cxn modelId="{1BE95D19-AD56-41BE-8C74-4874F461BECB}" type="presOf" srcId="{FEFE2DE6-C091-43ED-A0F8-1AF28193E293}" destId="{9750F5EB-D122-44D8-8F97-C6B915E52AB0}" srcOrd="0" destOrd="0" presId="urn:microsoft.com/office/officeart/2005/8/layout/matrix1"/>
    <dgm:cxn modelId="{931B68EF-226B-4F46-91C7-89A812D21B21}" srcId="{E80849FC-CD55-4E04-B162-AB1893CD76F8}" destId="{FEFE2DE6-C091-43ED-A0F8-1AF28193E293}" srcOrd="0" destOrd="0" parTransId="{A0B1EBAD-D79C-4885-B8F3-733D37B89904}" sibTransId="{CCFCEE1B-BC49-4836-9790-3AB6798BB950}"/>
    <dgm:cxn modelId="{5DAAE569-3D7F-4501-946B-FC234B9A4DB8}" type="presOf" srcId="{E514BA1A-D0EE-4193-AB85-BA313FC511A6}" destId="{30689271-35F5-4F83-B3E9-4442B1874E84}" srcOrd="1" destOrd="0" presId="urn:microsoft.com/office/officeart/2005/8/layout/matrix1"/>
    <dgm:cxn modelId="{3CFF1EE7-3B7C-4FE8-A450-C2D52A29680F}" type="presOf" srcId="{865AE7F9-AC59-40FB-A4E1-8943108052E2}" destId="{4DEC3296-C1FC-4C64-B7A9-57FBBD257292}" srcOrd="0" destOrd="0" presId="urn:microsoft.com/office/officeart/2005/8/layout/matrix1"/>
    <dgm:cxn modelId="{F20AEBF3-F137-4F05-A52B-131DD48BFAAB}" type="presOf" srcId="{E514BA1A-D0EE-4193-AB85-BA313FC511A6}" destId="{867597A1-2EE8-4E79-AE41-E5EA611826BA}" srcOrd="0" destOrd="0" presId="urn:microsoft.com/office/officeart/2005/8/layout/matrix1"/>
    <dgm:cxn modelId="{D2A4C9EF-C4F4-45C6-8648-540053C7B069}" type="presOf" srcId="{865AE7F9-AC59-40FB-A4E1-8943108052E2}" destId="{2A889BE2-9177-48C1-8A84-F79FED549B82}" srcOrd="1" destOrd="0" presId="urn:microsoft.com/office/officeart/2005/8/layout/matrix1"/>
    <dgm:cxn modelId="{7E96D31C-8654-4C03-9C83-AD697A89A548}" type="presOf" srcId="{E80849FC-CD55-4E04-B162-AB1893CD76F8}" destId="{0A1FA0AD-DB03-4267-957E-3F309B6E4FC7}" srcOrd="0" destOrd="0" presId="urn:microsoft.com/office/officeart/2005/8/layout/matrix1"/>
    <dgm:cxn modelId="{4ACDA32E-BF6F-4C59-809E-7AAE55CB047B}" srcId="{FEFE2DE6-C091-43ED-A0F8-1AF28193E293}" destId="{98501C37-97C0-4B05-8DC5-D35C8FA2EFB0}" srcOrd="3" destOrd="0" parTransId="{7B3142EF-10BC-4AED-9F8B-2E7867D8AE3C}" sibTransId="{7ECF1078-6196-4D51-9825-DD2D583D8E75}"/>
    <dgm:cxn modelId="{745B0F6F-D73A-4BB3-8E83-82E55BA2871C}" srcId="{FEFE2DE6-C091-43ED-A0F8-1AF28193E293}" destId="{865AE7F9-AC59-40FB-A4E1-8943108052E2}" srcOrd="1" destOrd="0" parTransId="{56E0C4BA-7CE6-4294-B730-5D3CE0DC8F2F}" sibTransId="{D0A339C3-63DE-48D8-B841-9291CB7AEC7B}"/>
    <dgm:cxn modelId="{28880C14-3B77-4306-8A2B-DC24D67643EB}" srcId="{FEFE2DE6-C091-43ED-A0F8-1AF28193E293}" destId="{E514BA1A-D0EE-4193-AB85-BA313FC511A6}" srcOrd="2" destOrd="0" parTransId="{617CCA95-BE4B-49AA-B600-A57ECFCBE84C}" sibTransId="{C9F1C6AE-BE3C-430B-8D5B-7AD6F37B86DB}"/>
    <dgm:cxn modelId="{34451D12-7352-45C9-88F9-6DD26E2EEFCE}" type="presOf" srcId="{F7097CEC-FC26-4DBB-8360-E1BAC78EC7DC}" destId="{7B3D8E82-062E-4DF2-A06A-B150F140C26F}" srcOrd="1" destOrd="0" presId="urn:microsoft.com/office/officeart/2005/8/layout/matrix1"/>
    <dgm:cxn modelId="{2F281533-10C8-4237-89EC-4888900788B5}" type="presOf" srcId="{98501C37-97C0-4B05-8DC5-D35C8FA2EFB0}" destId="{82CC5FA3-BC27-4AE5-A954-BBFD90141E31}" srcOrd="1" destOrd="0" presId="urn:microsoft.com/office/officeart/2005/8/layout/matrix1"/>
    <dgm:cxn modelId="{C2A46F68-8EB2-4EF6-9CC1-A766CBE15513}" srcId="{FEFE2DE6-C091-43ED-A0F8-1AF28193E293}" destId="{F7097CEC-FC26-4DBB-8360-E1BAC78EC7DC}" srcOrd="0" destOrd="0" parTransId="{94BE5F86-8B36-4F94-BE00-7B68316C46C8}" sibTransId="{F4D3A8C1-AC4E-41D7-A490-71676B73755A}"/>
    <dgm:cxn modelId="{92F9ED77-8CB0-4FC1-9220-D8F20E6EAB6C}" type="presOf" srcId="{98501C37-97C0-4B05-8DC5-D35C8FA2EFB0}" destId="{930B40DB-DDCF-4CEE-B8D6-472BDA9603AD}" srcOrd="0" destOrd="0" presId="urn:microsoft.com/office/officeart/2005/8/layout/matrix1"/>
    <dgm:cxn modelId="{EE654E87-E16B-43A0-B688-0EF596239C90}" type="presOf" srcId="{F7097CEC-FC26-4DBB-8360-E1BAC78EC7DC}" destId="{DE6C7DCB-D1D0-40D3-9102-D981590AAA98}" srcOrd="0" destOrd="0" presId="urn:microsoft.com/office/officeart/2005/8/layout/matrix1"/>
    <dgm:cxn modelId="{F2848386-6CDE-4BF2-BE43-B31CCE4616A9}" type="presParOf" srcId="{0A1FA0AD-DB03-4267-957E-3F309B6E4FC7}" destId="{5191592F-913D-483F-A360-96FC82A35508}" srcOrd="0" destOrd="0" presId="urn:microsoft.com/office/officeart/2005/8/layout/matrix1"/>
    <dgm:cxn modelId="{B561306E-EA14-42A0-9886-626E971A0133}" type="presParOf" srcId="{5191592F-913D-483F-A360-96FC82A35508}" destId="{DE6C7DCB-D1D0-40D3-9102-D981590AAA98}" srcOrd="0" destOrd="0" presId="urn:microsoft.com/office/officeart/2005/8/layout/matrix1"/>
    <dgm:cxn modelId="{7275A87D-201D-420D-A80C-AF29473E743F}" type="presParOf" srcId="{5191592F-913D-483F-A360-96FC82A35508}" destId="{7B3D8E82-062E-4DF2-A06A-B150F140C26F}" srcOrd="1" destOrd="0" presId="urn:microsoft.com/office/officeart/2005/8/layout/matrix1"/>
    <dgm:cxn modelId="{DA8D4F32-2BBF-4DD6-AC0A-1B6C566F413F}" type="presParOf" srcId="{5191592F-913D-483F-A360-96FC82A35508}" destId="{4DEC3296-C1FC-4C64-B7A9-57FBBD257292}" srcOrd="2" destOrd="0" presId="urn:microsoft.com/office/officeart/2005/8/layout/matrix1"/>
    <dgm:cxn modelId="{78230EA2-46A2-4129-A531-8B33B144C485}" type="presParOf" srcId="{5191592F-913D-483F-A360-96FC82A35508}" destId="{2A889BE2-9177-48C1-8A84-F79FED549B82}" srcOrd="3" destOrd="0" presId="urn:microsoft.com/office/officeart/2005/8/layout/matrix1"/>
    <dgm:cxn modelId="{F2E8C210-A6E2-4CB4-884C-A4E12C3BDD10}" type="presParOf" srcId="{5191592F-913D-483F-A360-96FC82A35508}" destId="{867597A1-2EE8-4E79-AE41-E5EA611826BA}" srcOrd="4" destOrd="0" presId="urn:microsoft.com/office/officeart/2005/8/layout/matrix1"/>
    <dgm:cxn modelId="{C3F976FF-00C4-4C64-B836-F2986B7C7A16}" type="presParOf" srcId="{5191592F-913D-483F-A360-96FC82A35508}" destId="{30689271-35F5-4F83-B3E9-4442B1874E84}" srcOrd="5" destOrd="0" presId="urn:microsoft.com/office/officeart/2005/8/layout/matrix1"/>
    <dgm:cxn modelId="{13229F9E-FA40-49C4-AE5C-5EE61BC61CA5}" type="presParOf" srcId="{5191592F-913D-483F-A360-96FC82A35508}" destId="{930B40DB-DDCF-4CEE-B8D6-472BDA9603AD}" srcOrd="6" destOrd="0" presId="urn:microsoft.com/office/officeart/2005/8/layout/matrix1"/>
    <dgm:cxn modelId="{D1F80D31-A02A-418E-9D57-EF8359AC682A}" type="presParOf" srcId="{5191592F-913D-483F-A360-96FC82A35508}" destId="{82CC5FA3-BC27-4AE5-A954-BBFD90141E31}" srcOrd="7" destOrd="0" presId="urn:microsoft.com/office/officeart/2005/8/layout/matrix1"/>
    <dgm:cxn modelId="{F251500A-AA8C-4C91-9C87-97E2FE96C426}" type="presParOf" srcId="{0A1FA0AD-DB03-4267-957E-3F309B6E4FC7}" destId="{9750F5EB-D122-44D8-8F97-C6B915E52AB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F6F6ED5-DCCE-4E40-8F7C-4F3846C071C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0ABA7F16-1640-44CE-8CE8-FD67FEED3848}">
      <dgm:prSet phldrT="[Texto]" custT="1"/>
      <dgm:spPr/>
      <dgm:t>
        <a:bodyPr/>
        <a:lstStyle/>
        <a:p>
          <a:r>
            <a:rPr lang="es-AR" sz="2400" b="1" dirty="0" smtClean="0">
              <a:solidFill>
                <a:schemeClr val="tx2">
                  <a:lumMod val="50000"/>
                </a:schemeClr>
              </a:solidFill>
            </a:rPr>
            <a:t>Ventajas: </a:t>
          </a:r>
        </a:p>
        <a:p>
          <a:r>
            <a:rPr lang="es-AR" sz="2400" dirty="0" smtClean="0"/>
            <a:t>*</a:t>
          </a:r>
          <a:r>
            <a:rPr lang="es-AR" sz="3600" b="1" dirty="0" smtClean="0">
              <a:solidFill>
                <a:schemeClr val="tx2">
                  <a:lumMod val="50000"/>
                </a:schemeClr>
              </a:solidFill>
              <a:latin typeface="French Script MT" pitchFamily="66" charset="0"/>
            </a:rPr>
            <a:t>Es mas real</a:t>
          </a:r>
        </a:p>
        <a:p>
          <a:r>
            <a:rPr lang="es-AR" sz="2400" dirty="0" smtClean="0"/>
            <a:t>*</a:t>
          </a:r>
          <a:r>
            <a:rPr lang="es-AR" sz="3600" b="1" dirty="0" smtClean="0">
              <a:solidFill>
                <a:schemeClr val="tx2">
                  <a:lumMod val="50000"/>
                </a:schemeClr>
              </a:solidFill>
              <a:latin typeface="French Script MT" pitchFamily="66" charset="0"/>
            </a:rPr>
            <a:t>Analiza relaciones</a:t>
          </a:r>
        </a:p>
        <a:p>
          <a:r>
            <a:rPr lang="es-AR" sz="2400" dirty="0" smtClean="0"/>
            <a:t>*</a:t>
          </a:r>
          <a:r>
            <a:rPr lang="es-AR" sz="3600" b="1" dirty="0" smtClean="0">
              <a:solidFill>
                <a:schemeClr val="tx2">
                  <a:lumMod val="50000"/>
                </a:schemeClr>
              </a:solidFill>
              <a:latin typeface="French Script MT" pitchFamily="66" charset="0"/>
            </a:rPr>
            <a:t>Estabilidad Competitiva</a:t>
          </a:r>
          <a:endParaRPr lang="es-AR" sz="3600" b="1" dirty="0">
            <a:solidFill>
              <a:schemeClr val="tx2">
                <a:lumMod val="50000"/>
              </a:schemeClr>
            </a:solidFill>
            <a:latin typeface="French Script MT" pitchFamily="66" charset="0"/>
          </a:endParaRPr>
        </a:p>
      </dgm:t>
    </dgm:pt>
    <dgm:pt modelId="{8AC41AF2-A6F5-407F-B38C-3DFF241A7B1B}" type="parTrans" cxnId="{BCEC58C4-8C13-4A3D-8894-5459D77C7B9E}">
      <dgm:prSet/>
      <dgm:spPr/>
      <dgm:t>
        <a:bodyPr/>
        <a:lstStyle/>
        <a:p>
          <a:endParaRPr lang="es-AR"/>
        </a:p>
      </dgm:t>
    </dgm:pt>
    <dgm:pt modelId="{88B25C46-1138-4261-ABFD-C9B9B8A5B705}" type="sibTrans" cxnId="{BCEC58C4-8C13-4A3D-8894-5459D77C7B9E}">
      <dgm:prSet/>
      <dgm:spPr/>
      <dgm:t>
        <a:bodyPr/>
        <a:lstStyle/>
        <a:p>
          <a:endParaRPr lang="es-AR"/>
        </a:p>
      </dgm:t>
    </dgm:pt>
    <dgm:pt modelId="{7FD786CD-F5EB-48B2-801E-CEC7109AD9C5}">
      <dgm:prSet phldrT="[Texto]" custT="1"/>
      <dgm:spPr/>
      <dgm:t>
        <a:bodyPr/>
        <a:lstStyle/>
        <a:p>
          <a:pPr algn="ctr"/>
          <a:r>
            <a:rPr lang="es-AR" sz="1800" b="1" dirty="0" smtClean="0">
              <a:solidFill>
                <a:srgbClr val="FF0000"/>
              </a:solidFill>
            </a:rPr>
            <a:t>Desventajas:</a:t>
          </a:r>
          <a:endParaRPr lang="es-AR" sz="1800" b="1" dirty="0">
            <a:solidFill>
              <a:srgbClr val="FF0000"/>
            </a:solidFill>
          </a:endParaRPr>
        </a:p>
      </dgm:t>
    </dgm:pt>
    <dgm:pt modelId="{18AC80DE-3B5D-47FB-A031-A4D9BE65821B}" type="parTrans" cxnId="{D445FB87-8D54-44FF-8FEC-3FC69485A5F8}">
      <dgm:prSet/>
      <dgm:spPr/>
      <dgm:t>
        <a:bodyPr/>
        <a:lstStyle/>
        <a:p>
          <a:endParaRPr lang="es-AR"/>
        </a:p>
      </dgm:t>
    </dgm:pt>
    <dgm:pt modelId="{EBA489F1-9E31-4854-A4E9-E909A1D874F4}" type="sibTrans" cxnId="{D445FB87-8D54-44FF-8FEC-3FC69485A5F8}">
      <dgm:prSet/>
      <dgm:spPr/>
      <dgm:t>
        <a:bodyPr/>
        <a:lstStyle/>
        <a:p>
          <a:endParaRPr lang="es-AR"/>
        </a:p>
      </dgm:t>
    </dgm:pt>
    <dgm:pt modelId="{06F59E87-EEDD-4978-8ABF-CE1AE6E4F33F}">
      <dgm:prSet phldrT="[Texto]" custT="1"/>
      <dgm:spPr/>
      <dgm:t>
        <a:bodyPr/>
        <a:lstStyle/>
        <a:p>
          <a:pPr algn="l"/>
          <a:r>
            <a:rPr lang="es-AR" sz="1800" b="1" dirty="0" smtClean="0">
              <a:solidFill>
                <a:schemeClr val="tx2">
                  <a:lumMod val="50000"/>
                </a:schemeClr>
              </a:solidFill>
            </a:rPr>
            <a:t>Las Ventas son causas y no resultados</a:t>
          </a:r>
          <a:endParaRPr lang="es-AR" sz="1800" b="1" dirty="0">
            <a:solidFill>
              <a:schemeClr val="tx2">
                <a:lumMod val="50000"/>
              </a:schemeClr>
            </a:solidFill>
          </a:endParaRPr>
        </a:p>
      </dgm:t>
    </dgm:pt>
    <dgm:pt modelId="{535E9F68-3197-4396-8E3A-B66825BCFA67}" type="parTrans" cxnId="{C846D98B-5919-4636-88D8-BFF3F36D8E7F}">
      <dgm:prSet/>
      <dgm:spPr/>
    </dgm:pt>
    <dgm:pt modelId="{2FE6EAD3-6CED-43C6-9D1D-11A7530EB9DA}" type="sibTrans" cxnId="{C846D98B-5919-4636-88D8-BFF3F36D8E7F}">
      <dgm:prSet/>
      <dgm:spPr/>
    </dgm:pt>
    <dgm:pt modelId="{D505FD68-69B8-405E-A22B-E861CEEB5D00}">
      <dgm:prSet phldrT="[Texto]" custT="1"/>
      <dgm:spPr/>
      <dgm:t>
        <a:bodyPr/>
        <a:lstStyle/>
        <a:p>
          <a:pPr algn="l"/>
          <a:r>
            <a:rPr lang="es-AR" sz="1800" b="1" dirty="0" smtClean="0">
              <a:solidFill>
                <a:schemeClr val="tx2">
                  <a:lumMod val="50000"/>
                </a:schemeClr>
              </a:solidFill>
            </a:rPr>
            <a:t>Disponibilidad y no Oportunidad</a:t>
          </a:r>
          <a:endParaRPr lang="es-AR" sz="1800" b="1" dirty="0">
            <a:solidFill>
              <a:schemeClr val="tx2">
                <a:lumMod val="50000"/>
              </a:schemeClr>
            </a:solidFill>
          </a:endParaRPr>
        </a:p>
      </dgm:t>
    </dgm:pt>
    <dgm:pt modelId="{B84986E1-1828-4B1B-A72C-1F3D1CB6CCB0}" type="parTrans" cxnId="{79CF75F6-C2E1-464C-9D79-AFF4711FA49E}">
      <dgm:prSet/>
      <dgm:spPr/>
    </dgm:pt>
    <dgm:pt modelId="{8B7E2E21-9291-4716-B889-8DCAF0B33C9B}" type="sibTrans" cxnId="{79CF75F6-C2E1-464C-9D79-AFF4711FA49E}">
      <dgm:prSet/>
      <dgm:spPr/>
    </dgm:pt>
    <dgm:pt modelId="{11831B58-7BE2-4912-BC13-EDD3848BF5D1}">
      <dgm:prSet phldrT="[Texto]" custT="1"/>
      <dgm:spPr/>
      <dgm:t>
        <a:bodyPr/>
        <a:lstStyle/>
        <a:p>
          <a:pPr algn="l"/>
          <a:r>
            <a:rPr lang="es-AR" sz="1800" b="1" dirty="0" smtClean="0">
              <a:solidFill>
                <a:schemeClr val="tx2">
                  <a:lumMod val="50000"/>
                </a:schemeClr>
              </a:solidFill>
            </a:rPr>
            <a:t>No hay inversión para las ventas que caen</a:t>
          </a:r>
          <a:endParaRPr lang="es-AR" sz="1800" b="1" dirty="0">
            <a:solidFill>
              <a:schemeClr val="tx2">
                <a:lumMod val="50000"/>
              </a:schemeClr>
            </a:solidFill>
          </a:endParaRPr>
        </a:p>
      </dgm:t>
    </dgm:pt>
    <dgm:pt modelId="{67C24287-4B19-45FA-8962-44B2F00E9AB1}" type="parTrans" cxnId="{27C30BA2-4AE6-4C16-8002-F65D5964DFE5}">
      <dgm:prSet/>
      <dgm:spPr/>
    </dgm:pt>
    <dgm:pt modelId="{C49B331E-A922-46E7-8E87-FD145F7A0158}" type="sibTrans" cxnId="{27C30BA2-4AE6-4C16-8002-F65D5964DFE5}">
      <dgm:prSet/>
      <dgm:spPr/>
    </dgm:pt>
    <dgm:pt modelId="{6C5A7284-618D-49BD-B747-7B87E1DF5D44}">
      <dgm:prSet phldrT="[Texto]" custT="1"/>
      <dgm:spPr/>
      <dgm:t>
        <a:bodyPr/>
        <a:lstStyle/>
        <a:p>
          <a:pPr algn="l"/>
          <a:r>
            <a:rPr lang="es-AR" sz="1800" b="1" dirty="0" smtClean="0">
              <a:solidFill>
                <a:schemeClr val="tx2">
                  <a:lumMod val="50000"/>
                </a:schemeClr>
              </a:solidFill>
            </a:rPr>
            <a:t>Difícil de Presupuestar a largo Plazo</a:t>
          </a:r>
          <a:endParaRPr lang="es-AR" sz="1800" b="1" dirty="0">
            <a:solidFill>
              <a:schemeClr val="tx2">
                <a:lumMod val="50000"/>
              </a:schemeClr>
            </a:solidFill>
          </a:endParaRPr>
        </a:p>
      </dgm:t>
    </dgm:pt>
    <dgm:pt modelId="{C36FB414-D0FF-42E5-80EB-DB9E90237E02}" type="parTrans" cxnId="{EE6831D3-553E-4250-9A87-7AEF54B3AFC9}">
      <dgm:prSet/>
      <dgm:spPr/>
    </dgm:pt>
    <dgm:pt modelId="{CE446765-BB83-43C2-8AE4-DDA56E07EDDD}" type="sibTrans" cxnId="{EE6831D3-553E-4250-9A87-7AEF54B3AFC9}">
      <dgm:prSet/>
      <dgm:spPr/>
    </dgm:pt>
    <dgm:pt modelId="{1BBF23D4-5804-4A1A-99AD-6FB0BBB495A3}">
      <dgm:prSet phldrT="[Texto]" custT="1"/>
      <dgm:spPr/>
      <dgm:t>
        <a:bodyPr/>
        <a:lstStyle/>
        <a:p>
          <a:pPr algn="l"/>
          <a:r>
            <a:rPr lang="es-AR" sz="1800" b="1" dirty="0" smtClean="0">
              <a:solidFill>
                <a:schemeClr val="tx2">
                  <a:lumMod val="50000"/>
                </a:schemeClr>
              </a:solidFill>
            </a:rPr>
            <a:t>Presupuesto sobre ventas pasadas o sobre la competencia</a:t>
          </a:r>
          <a:endParaRPr lang="es-AR" sz="1800" b="1" dirty="0">
            <a:solidFill>
              <a:schemeClr val="tx2">
                <a:lumMod val="50000"/>
              </a:schemeClr>
            </a:solidFill>
          </a:endParaRPr>
        </a:p>
      </dgm:t>
    </dgm:pt>
    <dgm:pt modelId="{426866B0-5279-40A1-A9C7-9BE0D2B13C46}" type="parTrans" cxnId="{E9AC500C-E44E-4EF2-BEE9-B755347F474B}">
      <dgm:prSet/>
      <dgm:spPr/>
    </dgm:pt>
    <dgm:pt modelId="{9982C712-63BC-4953-853E-C573ED0E519A}" type="sibTrans" cxnId="{E9AC500C-E44E-4EF2-BEE9-B755347F474B}">
      <dgm:prSet/>
      <dgm:spPr/>
    </dgm:pt>
    <dgm:pt modelId="{83C086C6-C40D-4BCB-95EE-3559F7BF0F0D}" type="pres">
      <dgm:prSet presAssocID="{EF6F6ED5-DCCE-4E40-8F7C-4F3846C071C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69323E98-2C0A-4435-883F-FA75A50B3214}" type="pres">
      <dgm:prSet presAssocID="{0ABA7F16-1640-44CE-8CE8-FD67FEED3848}" presName="linNode" presStyleCnt="0"/>
      <dgm:spPr/>
    </dgm:pt>
    <dgm:pt modelId="{7F6DF5A7-1EE5-418B-B48E-B3547FCA9DC4}" type="pres">
      <dgm:prSet presAssocID="{0ABA7F16-1640-44CE-8CE8-FD67FEED3848}" presName="parentText" presStyleLbl="node1" presStyleIdx="0" presStyleCnt="1" custLinFactNeighborX="739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451388B1-0B44-4C4B-9524-B20B8D3C3DD3}" type="pres">
      <dgm:prSet presAssocID="{0ABA7F16-1640-44CE-8CE8-FD67FEED3848}" presName="descendantText" presStyleLbl="alignAccFollowNode1" presStyleIdx="0" presStyleCnt="1" custLinFactNeighborX="966" custLinFactNeighborY="264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79CF75F6-C2E1-464C-9D79-AFF4711FA49E}" srcId="{0ABA7F16-1640-44CE-8CE8-FD67FEED3848}" destId="{D505FD68-69B8-405E-A22B-E861CEEB5D00}" srcOrd="2" destOrd="0" parTransId="{B84986E1-1828-4B1B-A72C-1F3D1CB6CCB0}" sibTransId="{8B7E2E21-9291-4716-B889-8DCAF0B33C9B}"/>
    <dgm:cxn modelId="{BCEC58C4-8C13-4A3D-8894-5459D77C7B9E}" srcId="{EF6F6ED5-DCCE-4E40-8F7C-4F3846C071CF}" destId="{0ABA7F16-1640-44CE-8CE8-FD67FEED3848}" srcOrd="0" destOrd="0" parTransId="{8AC41AF2-A6F5-407F-B38C-3DFF241A7B1B}" sibTransId="{88B25C46-1138-4261-ABFD-C9B9B8A5B705}"/>
    <dgm:cxn modelId="{CED5B1B4-A91B-4FDE-8023-9FD2792D598F}" type="presOf" srcId="{06F59E87-EEDD-4978-8ABF-CE1AE6E4F33F}" destId="{451388B1-0B44-4C4B-9524-B20B8D3C3DD3}" srcOrd="0" destOrd="1" presId="urn:microsoft.com/office/officeart/2005/8/layout/vList5"/>
    <dgm:cxn modelId="{01A80936-321F-473D-8EE3-BA458E69FBB0}" type="presOf" srcId="{6C5A7284-618D-49BD-B747-7B87E1DF5D44}" destId="{451388B1-0B44-4C4B-9524-B20B8D3C3DD3}" srcOrd="0" destOrd="4" presId="urn:microsoft.com/office/officeart/2005/8/layout/vList5"/>
    <dgm:cxn modelId="{D445FB87-8D54-44FF-8FEC-3FC69485A5F8}" srcId="{0ABA7F16-1640-44CE-8CE8-FD67FEED3848}" destId="{7FD786CD-F5EB-48B2-801E-CEC7109AD9C5}" srcOrd="0" destOrd="0" parTransId="{18AC80DE-3B5D-47FB-A031-A4D9BE65821B}" sibTransId="{EBA489F1-9E31-4854-A4E9-E909A1D874F4}"/>
    <dgm:cxn modelId="{C846D98B-5919-4636-88D8-BFF3F36D8E7F}" srcId="{0ABA7F16-1640-44CE-8CE8-FD67FEED3848}" destId="{06F59E87-EEDD-4978-8ABF-CE1AE6E4F33F}" srcOrd="1" destOrd="0" parTransId="{535E9F68-3197-4396-8E3A-B66825BCFA67}" sibTransId="{2FE6EAD3-6CED-43C6-9D1D-11A7530EB9DA}"/>
    <dgm:cxn modelId="{27C30BA2-4AE6-4C16-8002-F65D5964DFE5}" srcId="{0ABA7F16-1640-44CE-8CE8-FD67FEED3848}" destId="{11831B58-7BE2-4912-BC13-EDD3848BF5D1}" srcOrd="3" destOrd="0" parTransId="{67C24287-4B19-45FA-8962-44B2F00E9AB1}" sibTransId="{C49B331E-A922-46E7-8E87-FD145F7A0158}"/>
    <dgm:cxn modelId="{41EF792F-C84C-4C09-A091-D01B41595298}" type="presOf" srcId="{1BBF23D4-5804-4A1A-99AD-6FB0BBB495A3}" destId="{451388B1-0B44-4C4B-9524-B20B8D3C3DD3}" srcOrd="0" destOrd="5" presId="urn:microsoft.com/office/officeart/2005/8/layout/vList5"/>
    <dgm:cxn modelId="{EE6831D3-553E-4250-9A87-7AEF54B3AFC9}" srcId="{0ABA7F16-1640-44CE-8CE8-FD67FEED3848}" destId="{6C5A7284-618D-49BD-B747-7B87E1DF5D44}" srcOrd="4" destOrd="0" parTransId="{C36FB414-D0FF-42E5-80EB-DB9E90237E02}" sibTransId="{CE446765-BB83-43C2-8AE4-DDA56E07EDDD}"/>
    <dgm:cxn modelId="{97ACAAB7-E501-44C6-A7C5-A1DB74CFB140}" type="presOf" srcId="{D505FD68-69B8-405E-A22B-E861CEEB5D00}" destId="{451388B1-0B44-4C4B-9524-B20B8D3C3DD3}" srcOrd="0" destOrd="2" presId="urn:microsoft.com/office/officeart/2005/8/layout/vList5"/>
    <dgm:cxn modelId="{E9AC500C-E44E-4EF2-BEE9-B755347F474B}" srcId="{0ABA7F16-1640-44CE-8CE8-FD67FEED3848}" destId="{1BBF23D4-5804-4A1A-99AD-6FB0BBB495A3}" srcOrd="5" destOrd="0" parTransId="{426866B0-5279-40A1-A9C7-9BE0D2B13C46}" sibTransId="{9982C712-63BC-4953-853E-C573ED0E519A}"/>
    <dgm:cxn modelId="{0FA60386-D5AC-47E4-84DE-E56AD89ECB19}" type="presOf" srcId="{7FD786CD-F5EB-48B2-801E-CEC7109AD9C5}" destId="{451388B1-0B44-4C4B-9524-B20B8D3C3DD3}" srcOrd="0" destOrd="0" presId="urn:microsoft.com/office/officeart/2005/8/layout/vList5"/>
    <dgm:cxn modelId="{28B02A6A-48BC-4EBE-8F62-B85C8B95D38B}" type="presOf" srcId="{EF6F6ED5-DCCE-4E40-8F7C-4F3846C071CF}" destId="{83C086C6-C40D-4BCB-95EE-3559F7BF0F0D}" srcOrd="0" destOrd="0" presId="urn:microsoft.com/office/officeart/2005/8/layout/vList5"/>
    <dgm:cxn modelId="{B1269C72-97A7-45A5-8378-77E4429713E3}" type="presOf" srcId="{0ABA7F16-1640-44CE-8CE8-FD67FEED3848}" destId="{7F6DF5A7-1EE5-418B-B48E-B3547FCA9DC4}" srcOrd="0" destOrd="0" presId="urn:microsoft.com/office/officeart/2005/8/layout/vList5"/>
    <dgm:cxn modelId="{D51E8472-F424-4CE5-9E93-E8455FEEDD57}" type="presOf" srcId="{11831B58-7BE2-4912-BC13-EDD3848BF5D1}" destId="{451388B1-0B44-4C4B-9524-B20B8D3C3DD3}" srcOrd="0" destOrd="3" presId="urn:microsoft.com/office/officeart/2005/8/layout/vList5"/>
    <dgm:cxn modelId="{0E8E0D2F-56B0-45BB-8CBE-37A3E67E0136}" type="presParOf" srcId="{83C086C6-C40D-4BCB-95EE-3559F7BF0F0D}" destId="{69323E98-2C0A-4435-883F-FA75A50B3214}" srcOrd="0" destOrd="0" presId="urn:microsoft.com/office/officeart/2005/8/layout/vList5"/>
    <dgm:cxn modelId="{5F30C32F-45A3-4E50-A92F-ABAB8440B3AB}" type="presParOf" srcId="{69323E98-2C0A-4435-883F-FA75A50B3214}" destId="{7F6DF5A7-1EE5-418B-B48E-B3547FCA9DC4}" srcOrd="0" destOrd="0" presId="urn:microsoft.com/office/officeart/2005/8/layout/vList5"/>
    <dgm:cxn modelId="{81F06EA6-74EE-451F-AEEA-1579C5B225BE}" type="presParOf" srcId="{69323E98-2C0A-4435-883F-FA75A50B3214}" destId="{451388B1-0B44-4C4B-9524-B20B8D3C3DD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E6C7DCB-D1D0-40D3-9102-D981590AAA98}">
      <dsp:nvSpPr>
        <dsp:cNvPr id="0" name=""/>
        <dsp:cNvSpPr/>
      </dsp:nvSpPr>
      <dsp:spPr>
        <a:xfrm rot="16200000">
          <a:off x="960040" y="-960040"/>
          <a:ext cx="2194718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300" kern="1200" dirty="0" smtClean="0">
              <a:solidFill>
                <a:schemeClr val="accent5"/>
              </a:solidFill>
              <a:latin typeface="Australian Sunrise" pitchFamily="2" charset="0"/>
            </a:rPr>
            <a:t>Medir comportamientos</a:t>
          </a:r>
          <a:endParaRPr lang="es-AR" sz="3300" kern="1200" dirty="0">
            <a:solidFill>
              <a:schemeClr val="accent5"/>
            </a:solidFill>
            <a:latin typeface="Australian Sunrise" pitchFamily="2" charset="0"/>
          </a:endParaRPr>
        </a:p>
      </dsp:txBody>
      <dsp:txXfrm rot="16200000">
        <a:off x="1234380" y="-1234380"/>
        <a:ext cx="1646038" cy="4114800"/>
      </dsp:txXfrm>
    </dsp:sp>
    <dsp:sp modelId="{4DEC3296-C1FC-4C64-B7A9-57FBBD257292}">
      <dsp:nvSpPr>
        <dsp:cNvPr id="0" name=""/>
        <dsp:cNvSpPr/>
      </dsp:nvSpPr>
      <dsp:spPr>
        <a:xfrm>
          <a:off x="4114800" y="0"/>
          <a:ext cx="4114800" cy="2194718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300" kern="1200" dirty="0" smtClean="0">
              <a:solidFill>
                <a:schemeClr val="accent5"/>
              </a:solidFill>
              <a:latin typeface="Australian Sunrise" pitchFamily="2" charset="0"/>
            </a:rPr>
            <a:t>Número de Personas que compraron</a:t>
          </a:r>
        </a:p>
      </dsp:txBody>
      <dsp:txXfrm>
        <a:off x="4114800" y="0"/>
        <a:ext cx="4114800" cy="1646038"/>
      </dsp:txXfrm>
    </dsp:sp>
    <dsp:sp modelId="{867597A1-2EE8-4E79-AE41-E5EA611826BA}">
      <dsp:nvSpPr>
        <dsp:cNvPr id="0" name=""/>
        <dsp:cNvSpPr/>
      </dsp:nvSpPr>
      <dsp:spPr>
        <a:xfrm rot="10800000">
          <a:off x="0" y="2194718"/>
          <a:ext cx="4114800" cy="2194718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300" kern="1200" dirty="0" smtClean="0">
              <a:solidFill>
                <a:schemeClr val="accent5"/>
              </a:solidFill>
              <a:latin typeface="Australian Sunrise" pitchFamily="2" charset="0"/>
            </a:rPr>
            <a:t>Investigar al comercio por cuenta propia</a:t>
          </a:r>
        </a:p>
      </dsp:txBody>
      <dsp:txXfrm rot="10800000">
        <a:off x="0" y="2743398"/>
        <a:ext cx="4114800" cy="1646038"/>
      </dsp:txXfrm>
    </dsp:sp>
    <dsp:sp modelId="{930B40DB-DDCF-4CEE-B8D6-472BDA9603AD}">
      <dsp:nvSpPr>
        <dsp:cNvPr id="0" name=""/>
        <dsp:cNvSpPr/>
      </dsp:nvSpPr>
      <dsp:spPr>
        <a:xfrm rot="5400000">
          <a:off x="5074840" y="1234677"/>
          <a:ext cx="2194718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300" kern="1200" dirty="0" smtClean="0">
              <a:solidFill>
                <a:schemeClr val="accent5"/>
              </a:solidFill>
              <a:latin typeface="Australian Sunrise" pitchFamily="2" charset="0"/>
            </a:rPr>
            <a:t>La difusión dada al producto</a:t>
          </a:r>
        </a:p>
      </dsp:txBody>
      <dsp:txXfrm rot="5400000">
        <a:off x="5349180" y="1509017"/>
        <a:ext cx="1646038" cy="4114800"/>
      </dsp:txXfrm>
    </dsp:sp>
    <dsp:sp modelId="{9750F5EB-D122-44D8-8F97-C6B915E52AB0}">
      <dsp:nvSpPr>
        <dsp:cNvPr id="0" name=""/>
        <dsp:cNvSpPr/>
      </dsp:nvSpPr>
      <dsp:spPr>
        <a:xfrm flipH="1">
          <a:off x="3206733" y="1516298"/>
          <a:ext cx="1770458" cy="1208038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2400" kern="1200" dirty="0"/>
        </a:p>
      </dsp:txBody>
      <dsp:txXfrm flipH="1">
        <a:off x="3206733" y="1516298"/>
        <a:ext cx="1770458" cy="120803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E6C7DCB-D1D0-40D3-9102-D981590AAA98}">
      <dsp:nvSpPr>
        <dsp:cNvPr id="0" name=""/>
        <dsp:cNvSpPr/>
      </dsp:nvSpPr>
      <dsp:spPr>
        <a:xfrm rot="16200000">
          <a:off x="960040" y="-960040"/>
          <a:ext cx="2194718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i="1" kern="1200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Método de la factible</a:t>
          </a:r>
          <a:endParaRPr lang="es-AR" sz="2800" i="1" kern="1200" dirty="0">
            <a:solidFill>
              <a:schemeClr val="accent3">
                <a:lumMod val="40000"/>
                <a:lumOff val="60000"/>
              </a:schemeClr>
            </a:solidFill>
          </a:endParaRPr>
        </a:p>
      </dsp:txBody>
      <dsp:txXfrm rot="16200000">
        <a:off x="1234380" y="-1234380"/>
        <a:ext cx="1646038" cy="4114800"/>
      </dsp:txXfrm>
    </dsp:sp>
    <dsp:sp modelId="{4DEC3296-C1FC-4C64-B7A9-57FBBD257292}">
      <dsp:nvSpPr>
        <dsp:cNvPr id="0" name=""/>
        <dsp:cNvSpPr/>
      </dsp:nvSpPr>
      <dsp:spPr>
        <a:xfrm>
          <a:off x="4114800" y="0"/>
          <a:ext cx="4114800" cy="2194718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i="1" kern="1200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Método del Porcentaje de Ventas</a:t>
          </a:r>
          <a:endParaRPr lang="es-AR" sz="2800" i="1" kern="1200" dirty="0">
            <a:solidFill>
              <a:schemeClr val="accent3">
                <a:lumMod val="40000"/>
                <a:lumOff val="60000"/>
              </a:schemeClr>
            </a:solidFill>
          </a:endParaRPr>
        </a:p>
      </dsp:txBody>
      <dsp:txXfrm>
        <a:off x="4114800" y="0"/>
        <a:ext cx="4114800" cy="1646038"/>
      </dsp:txXfrm>
    </dsp:sp>
    <dsp:sp modelId="{867597A1-2EE8-4E79-AE41-E5EA611826BA}">
      <dsp:nvSpPr>
        <dsp:cNvPr id="0" name=""/>
        <dsp:cNvSpPr/>
      </dsp:nvSpPr>
      <dsp:spPr>
        <a:xfrm rot="10800000">
          <a:off x="0" y="2194718"/>
          <a:ext cx="4114800" cy="2194718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i="1" kern="1200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Método de la Paridad Competitiva</a:t>
          </a:r>
          <a:endParaRPr lang="es-AR" sz="2800" i="1" kern="1200" dirty="0">
            <a:solidFill>
              <a:schemeClr val="accent3">
                <a:lumMod val="40000"/>
                <a:lumOff val="60000"/>
              </a:schemeClr>
            </a:solidFill>
          </a:endParaRPr>
        </a:p>
      </dsp:txBody>
      <dsp:txXfrm rot="10800000">
        <a:off x="0" y="2743398"/>
        <a:ext cx="4114800" cy="1646038"/>
      </dsp:txXfrm>
    </dsp:sp>
    <dsp:sp modelId="{930B40DB-DDCF-4CEE-B8D6-472BDA9603AD}">
      <dsp:nvSpPr>
        <dsp:cNvPr id="0" name=""/>
        <dsp:cNvSpPr/>
      </dsp:nvSpPr>
      <dsp:spPr>
        <a:xfrm rot="5400000">
          <a:off x="5074840" y="1234677"/>
          <a:ext cx="2194718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i="1" kern="1200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Método de Objetivo y Tarea</a:t>
          </a:r>
          <a:endParaRPr lang="es-AR" sz="2800" i="1" kern="1200" dirty="0">
            <a:solidFill>
              <a:schemeClr val="accent3">
                <a:lumMod val="40000"/>
                <a:lumOff val="60000"/>
              </a:schemeClr>
            </a:solidFill>
          </a:endParaRPr>
        </a:p>
      </dsp:txBody>
      <dsp:txXfrm rot="5400000">
        <a:off x="5349180" y="1509017"/>
        <a:ext cx="1646038" cy="4114800"/>
      </dsp:txXfrm>
    </dsp:sp>
    <dsp:sp modelId="{9750F5EB-D122-44D8-8F97-C6B915E52AB0}">
      <dsp:nvSpPr>
        <dsp:cNvPr id="0" name=""/>
        <dsp:cNvSpPr/>
      </dsp:nvSpPr>
      <dsp:spPr>
        <a:xfrm>
          <a:off x="2857522" y="1311673"/>
          <a:ext cx="2468880" cy="1617288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000" b="1" i="1" kern="1200" dirty="0" smtClean="0">
              <a:solidFill>
                <a:srgbClr val="FF0000"/>
              </a:solidFill>
            </a:rPr>
            <a:t>Siempre debe estar relacionada  a los objetivos de la empresa</a:t>
          </a:r>
          <a:endParaRPr lang="es-AR" sz="2000" b="1" i="1" kern="1200" dirty="0">
            <a:solidFill>
              <a:srgbClr val="FF0000"/>
            </a:solidFill>
          </a:endParaRPr>
        </a:p>
      </dsp:txBody>
      <dsp:txXfrm>
        <a:off x="2857522" y="1311673"/>
        <a:ext cx="2468880" cy="161728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1388B1-0B44-4C4B-9524-B20B8D3C3DD3}">
      <dsp:nvSpPr>
        <dsp:cNvPr id="0" name=""/>
        <dsp:cNvSpPr/>
      </dsp:nvSpPr>
      <dsp:spPr>
        <a:xfrm rot="5400000">
          <a:off x="4411874" y="-1089179"/>
          <a:ext cx="236850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800" b="1" kern="1200" dirty="0" smtClean="0">
              <a:solidFill>
                <a:srgbClr val="FF0000"/>
              </a:solidFill>
            </a:rPr>
            <a:t>Desventajas:</a:t>
          </a:r>
          <a:endParaRPr lang="es-AR" sz="1800" b="1" kern="1200" dirty="0">
            <a:solidFill>
              <a:srgbClr val="FF0000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800" b="1" kern="1200" dirty="0" smtClean="0">
              <a:solidFill>
                <a:schemeClr val="tx2">
                  <a:lumMod val="50000"/>
                </a:schemeClr>
              </a:solidFill>
            </a:rPr>
            <a:t>Las Ventas son causas y no resultados</a:t>
          </a:r>
          <a:endParaRPr lang="es-AR" sz="1800" b="1" kern="1200" dirty="0">
            <a:solidFill>
              <a:schemeClr val="tx2">
                <a:lumMod val="50000"/>
              </a:schemeClr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800" b="1" kern="1200" dirty="0" smtClean="0">
              <a:solidFill>
                <a:schemeClr val="tx2">
                  <a:lumMod val="50000"/>
                </a:schemeClr>
              </a:solidFill>
            </a:rPr>
            <a:t>Disponibilidad y no Oportunidad</a:t>
          </a:r>
          <a:endParaRPr lang="es-AR" sz="1800" b="1" kern="1200" dirty="0">
            <a:solidFill>
              <a:schemeClr val="tx2">
                <a:lumMod val="50000"/>
              </a:schemeClr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800" b="1" kern="1200" dirty="0" smtClean="0">
              <a:solidFill>
                <a:schemeClr val="tx2">
                  <a:lumMod val="50000"/>
                </a:schemeClr>
              </a:solidFill>
            </a:rPr>
            <a:t>No hay inversión para las ventas que caen</a:t>
          </a:r>
          <a:endParaRPr lang="es-AR" sz="1800" b="1" kern="1200" dirty="0">
            <a:solidFill>
              <a:schemeClr val="tx2">
                <a:lumMod val="50000"/>
              </a:schemeClr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800" b="1" kern="1200" dirty="0" smtClean="0">
              <a:solidFill>
                <a:schemeClr val="tx2">
                  <a:lumMod val="50000"/>
                </a:schemeClr>
              </a:solidFill>
            </a:rPr>
            <a:t>Difícil de Presupuestar a largo Plazo</a:t>
          </a:r>
          <a:endParaRPr lang="es-AR" sz="1800" b="1" kern="1200" dirty="0">
            <a:solidFill>
              <a:schemeClr val="tx2">
                <a:lumMod val="50000"/>
              </a:schemeClr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800" b="1" kern="1200" dirty="0" smtClean="0">
              <a:solidFill>
                <a:schemeClr val="tx2">
                  <a:lumMod val="50000"/>
                </a:schemeClr>
              </a:solidFill>
            </a:rPr>
            <a:t>Presupuesto sobre ventas pasadas o sobre la competencia</a:t>
          </a:r>
          <a:endParaRPr lang="es-AR" sz="1800" b="1" kern="1200" dirty="0">
            <a:solidFill>
              <a:schemeClr val="tx2">
                <a:lumMod val="50000"/>
              </a:schemeClr>
            </a:solidFill>
          </a:endParaRPr>
        </a:p>
      </dsp:txBody>
      <dsp:txXfrm rot="5400000">
        <a:off x="4411874" y="-1089179"/>
        <a:ext cx="2368506" cy="5266944"/>
      </dsp:txXfrm>
    </dsp:sp>
    <dsp:sp modelId="{7F6DF5A7-1EE5-418B-B48E-B3547FCA9DC4}">
      <dsp:nvSpPr>
        <dsp:cNvPr id="0" name=""/>
        <dsp:cNvSpPr/>
      </dsp:nvSpPr>
      <dsp:spPr>
        <a:xfrm>
          <a:off x="38922" y="1447"/>
          <a:ext cx="2962656" cy="29606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b="1" kern="1200" dirty="0" smtClean="0">
              <a:solidFill>
                <a:schemeClr val="tx2">
                  <a:lumMod val="50000"/>
                </a:schemeClr>
              </a:solidFill>
            </a:rPr>
            <a:t>Ventajas: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/>
            <a:t>*</a:t>
          </a:r>
          <a:r>
            <a:rPr lang="es-AR" sz="3600" b="1" kern="1200" dirty="0" smtClean="0">
              <a:solidFill>
                <a:schemeClr val="tx2">
                  <a:lumMod val="50000"/>
                </a:schemeClr>
              </a:solidFill>
              <a:latin typeface="French Script MT" pitchFamily="66" charset="0"/>
            </a:rPr>
            <a:t>Es mas real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/>
            <a:t>*</a:t>
          </a:r>
          <a:r>
            <a:rPr lang="es-AR" sz="3600" b="1" kern="1200" dirty="0" smtClean="0">
              <a:solidFill>
                <a:schemeClr val="tx2">
                  <a:lumMod val="50000"/>
                </a:schemeClr>
              </a:solidFill>
              <a:latin typeface="French Script MT" pitchFamily="66" charset="0"/>
            </a:rPr>
            <a:t>Analiza relaciones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/>
            <a:t>*</a:t>
          </a:r>
          <a:r>
            <a:rPr lang="es-AR" sz="3600" b="1" kern="1200" dirty="0" smtClean="0">
              <a:solidFill>
                <a:schemeClr val="tx2">
                  <a:lumMod val="50000"/>
                </a:schemeClr>
              </a:solidFill>
              <a:latin typeface="French Script MT" pitchFamily="66" charset="0"/>
            </a:rPr>
            <a:t>Estabilidad Competitiva</a:t>
          </a:r>
          <a:endParaRPr lang="es-AR" sz="3600" b="1" kern="1200" dirty="0">
            <a:solidFill>
              <a:schemeClr val="tx2">
                <a:lumMod val="50000"/>
              </a:schemeClr>
            </a:solidFill>
            <a:latin typeface="French Script MT" pitchFamily="66" charset="0"/>
          </a:endParaRPr>
        </a:p>
      </dsp:txBody>
      <dsp:txXfrm>
        <a:off x="38922" y="1447"/>
        <a:ext cx="2962656" cy="29606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28AF1-F33D-4788-9F31-001DB77BC5B1}" type="datetimeFigureOut">
              <a:rPr lang="es-AR"/>
              <a:pPr>
                <a:defRPr/>
              </a:pPr>
              <a:t>31/10/2011</a:t>
            </a:fld>
            <a:endParaRPr lang="es-AR"/>
          </a:p>
        </p:txBody>
      </p:sp>
      <p:sp>
        <p:nvSpPr>
          <p:cNvPr id="5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C83A8-D37B-4748-BC98-E647E0964A6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973A2-79D3-426C-AACF-0C88A0E1052A}" type="datetimeFigureOut">
              <a:rPr lang="es-AR"/>
              <a:pPr>
                <a:defRPr/>
              </a:pPr>
              <a:t>31/10/2011</a:t>
            </a:fld>
            <a:endParaRPr lang="es-AR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AF1F0-2FE0-46EE-81B9-9173C3ADC5D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BE424-D248-4FA0-AEAA-777492D51DE1}" type="datetimeFigureOut">
              <a:rPr lang="es-AR"/>
              <a:pPr>
                <a:defRPr/>
              </a:pPr>
              <a:t>31/10/2011</a:t>
            </a:fld>
            <a:endParaRPr lang="es-AR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6931E-8213-4C48-99FD-9A1708036361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CAFDF-3A2C-4DDC-9AC5-A202CC8C8C7A}" type="datetimeFigureOut">
              <a:rPr lang="es-AR"/>
              <a:pPr>
                <a:defRPr/>
              </a:pPr>
              <a:t>31/10/2011</a:t>
            </a:fld>
            <a:endParaRPr lang="es-AR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1E937-A073-438C-9BB2-409B1B94DE7C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D5C56-4896-4E5D-9014-28B4DEF15EAA}" type="datetimeFigureOut">
              <a:rPr lang="es-AR"/>
              <a:pPr>
                <a:defRPr/>
              </a:pPr>
              <a:t>31/10/2011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21FCB-E45F-49E7-AD9D-488438551FF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252BD-8A5A-4BBA-AB61-727C0D04B7E6}" type="datetimeFigureOut">
              <a:rPr lang="es-AR"/>
              <a:pPr>
                <a:defRPr/>
              </a:pPr>
              <a:t>31/10/2011</a:t>
            </a:fld>
            <a:endParaRPr lang="es-AR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FDCC9-1FAF-4E3E-87AA-60F71A40BCA8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114C3-8355-4F59-A4E3-8E122A4CC755}" type="datetimeFigureOut">
              <a:rPr lang="es-AR"/>
              <a:pPr>
                <a:defRPr/>
              </a:pPr>
              <a:t>31/10/2011</a:t>
            </a:fld>
            <a:endParaRPr lang="es-AR"/>
          </a:p>
        </p:txBody>
      </p:sp>
      <p:sp>
        <p:nvSpPr>
          <p:cNvPr id="8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1B56C-1431-464A-9A08-B3BDDC0D313B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BE725-DE46-47AB-B04C-75F2193BA6E9}" type="datetimeFigureOut">
              <a:rPr lang="es-AR"/>
              <a:pPr>
                <a:defRPr/>
              </a:pPr>
              <a:t>31/10/2011</a:t>
            </a:fld>
            <a:endParaRPr lang="es-AR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CBCB2-EC4D-4AD9-8CAC-75E0303E72FE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80492-20B3-46FD-AD86-D681FD3692DD}" type="datetimeFigureOut">
              <a:rPr lang="es-AR"/>
              <a:pPr>
                <a:defRPr/>
              </a:pPr>
              <a:t>31/10/2011</a:t>
            </a:fld>
            <a:endParaRPr lang="es-AR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22140-2C06-4A9F-8B50-73E185F63C7B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E18B8-6839-4007-97EB-FDB697F8397B}" type="datetimeFigureOut">
              <a:rPr lang="es-AR"/>
              <a:pPr>
                <a:defRPr/>
              </a:pPr>
              <a:t>31/10/2011</a:t>
            </a:fld>
            <a:endParaRPr lang="es-AR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BA5EE-CCB2-4511-9656-925C9DFB732C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ortar y redondear rectángulo de esquina sencilla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Triángulo rectángulo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6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9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FD345-5251-4D39-BCAD-7E7A514EB3B6}" type="datetimeFigureOut">
              <a:rPr lang="es-AR"/>
              <a:pPr>
                <a:defRPr/>
              </a:pPr>
              <a:t>31/10/2011</a:t>
            </a:fld>
            <a:endParaRPr lang="es-AR"/>
          </a:p>
        </p:txBody>
      </p:sp>
      <p:sp>
        <p:nvSpPr>
          <p:cNvPr id="10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11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EF64D-4C2D-4065-9CF3-063843E24311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A100234-1E0B-4C70-AD5D-F37FAB66684F}" type="datetimeFigureOut">
              <a:rPr lang="es-AR"/>
              <a:pPr>
                <a:defRPr/>
              </a:pPr>
              <a:t>31/10/2011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A079F4D-1FA8-41C1-894C-59A68DC41B61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  <p:grpSp>
        <p:nvGrpSpPr>
          <p:cNvPr id="1033" name="1 Grupo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5" r:id="rId2"/>
    <p:sldLayoutId id="2147483744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5" r:id="rId9"/>
    <p:sldLayoutId id="2147483741" r:id="rId10"/>
    <p:sldLayoutId id="214748374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gif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7" Type="http://schemas.openxmlformats.org/officeDocument/2006/relationships/image" Target="../media/image42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jpeg"/><Relationship Id="rId5" Type="http://schemas.openxmlformats.org/officeDocument/2006/relationships/image" Target="../media/image41.jpeg"/><Relationship Id="rId4" Type="http://schemas.openxmlformats.org/officeDocument/2006/relationships/image" Target="../media/image40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jpeg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9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jpeg"/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53.gi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jpeg"/><Relationship Id="rId2" Type="http://schemas.openxmlformats.org/officeDocument/2006/relationships/image" Target="../media/image5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6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jpeg"/><Relationship Id="rId2" Type="http://schemas.openxmlformats.org/officeDocument/2006/relationships/image" Target="../media/image57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9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AR" sz="4800" dirty="0" smtClean="0">
                <a:solidFill>
                  <a:srgbClr val="FF0000"/>
                </a:solidFill>
                <a:latin typeface="Univers 45 Light" pitchFamily="34" charset="0"/>
              </a:rPr>
              <a:t>Estrategias de Publicidad</a:t>
            </a:r>
            <a:endParaRPr lang="es-AR" sz="4800" dirty="0">
              <a:solidFill>
                <a:srgbClr val="FF0000"/>
              </a:solidFill>
              <a:latin typeface="Univers 45 Light" pitchFamily="34" charset="0"/>
            </a:endParaRPr>
          </a:p>
        </p:txBody>
      </p:sp>
      <p:sp>
        <p:nvSpPr>
          <p:cNvPr id="5123" name="2 Subtítulo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/>
            <a:r>
              <a:rPr lang="es-AR" b="1" dirty="0" smtClean="0">
                <a:solidFill>
                  <a:srgbClr val="002060"/>
                </a:solidFill>
              </a:rPr>
              <a:t>Elementos Claves para su manejo</a:t>
            </a:r>
          </a:p>
        </p:txBody>
      </p:sp>
      <p:pic>
        <p:nvPicPr>
          <p:cNvPr id="5124" name="Picture 4" descr="ver detal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4581128"/>
            <a:ext cx="1202432" cy="120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 descr="ver detall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404664"/>
            <a:ext cx="1872208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7" descr="ver detall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2120" y="4293096"/>
            <a:ext cx="1828800" cy="1828800"/>
          </a:xfrm>
          <a:prstGeom prst="rect">
            <a:avLst/>
          </a:prstGeom>
          <a:noFill/>
        </p:spPr>
      </p:pic>
      <p:pic>
        <p:nvPicPr>
          <p:cNvPr id="5129" name="Picture 9" descr="ver detalles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476672"/>
            <a:ext cx="18288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3 Marcador de texto"/>
          <p:cNvSpPr>
            <a:spLocks noGrp="1"/>
          </p:cNvSpPr>
          <p:nvPr>
            <p:ph type="body" idx="2"/>
          </p:nvPr>
        </p:nvSpPr>
        <p:spPr>
          <a:xfrm>
            <a:off x="685800" y="764704"/>
            <a:ext cx="7126560" cy="936104"/>
          </a:xfrm>
        </p:spPr>
        <p:txBody>
          <a:bodyPr/>
          <a:lstStyle/>
          <a:p>
            <a:pPr algn="ctr"/>
            <a:r>
              <a:rPr lang="es-AR" sz="4000" dirty="0" smtClean="0">
                <a:solidFill>
                  <a:srgbClr val="FF0000"/>
                </a:solidFill>
                <a:latin typeface="Impact" pitchFamily="34" charset="0"/>
              </a:rPr>
              <a:t>Estados de Madurez para la Compra</a:t>
            </a:r>
          </a:p>
          <a:p>
            <a:pPr algn="ctr"/>
            <a:endParaRPr lang="es-AR" sz="4000" dirty="0" smtClean="0"/>
          </a:p>
          <a:p>
            <a:pPr algn="ctr"/>
            <a:endParaRPr lang="es-AR" sz="4000" dirty="0" smtClean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635896" y="2286000"/>
            <a:ext cx="5111750" cy="4572000"/>
          </a:xfrm>
        </p:spPr>
        <p:txBody>
          <a:bodyPr>
            <a:normAutofit/>
          </a:bodyPr>
          <a:lstStyle/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s-AR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AR" dirty="0" smtClean="0"/>
              <a:t>Información Previa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AR" dirty="0" smtClean="0"/>
              <a:t>Conciencia de la Existencia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AR" dirty="0" smtClean="0"/>
              <a:t>Atractivo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AR" dirty="0" smtClean="0"/>
              <a:t>Preferencia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AR" dirty="0" smtClean="0"/>
              <a:t>Convicción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AR" dirty="0" smtClean="0"/>
              <a:t>Compra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s-AR" dirty="0" smtClean="0"/>
          </a:p>
        </p:txBody>
      </p:sp>
      <p:pic>
        <p:nvPicPr>
          <p:cNvPr id="14342" name="Picture 6" descr="ver detal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212976"/>
            <a:ext cx="1828800" cy="1828800"/>
          </a:xfrm>
          <a:prstGeom prst="rect">
            <a:avLst/>
          </a:prstGeom>
          <a:noFill/>
        </p:spPr>
      </p:pic>
      <p:pic>
        <p:nvPicPr>
          <p:cNvPr id="14344" name="Picture 8" descr="ver detall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5029200"/>
            <a:ext cx="18288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sz="7200" dirty="0" smtClean="0">
                <a:latin typeface="QuigleyWiggly" pitchFamily="2" charset="0"/>
              </a:rPr>
              <a:t>Elección del Mensaje</a:t>
            </a:r>
          </a:p>
        </p:txBody>
      </p:sp>
      <p:sp>
        <p:nvSpPr>
          <p:cNvPr id="1536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s-AR" dirty="0" smtClean="0"/>
              <a:t>El Mensaje debe…</a:t>
            </a:r>
          </a:p>
          <a:p>
            <a:pPr lvl="4">
              <a:buNone/>
            </a:pPr>
            <a:r>
              <a:rPr lang="es-AR" dirty="0" smtClean="0"/>
              <a:t>                   Llamar la </a:t>
            </a:r>
            <a:r>
              <a:rPr lang="es-AR" sz="5400" dirty="0" smtClean="0">
                <a:solidFill>
                  <a:srgbClr val="FF0000"/>
                </a:solidFill>
              </a:rPr>
              <a:t>A</a:t>
            </a:r>
            <a:r>
              <a:rPr lang="es-AR" dirty="0" smtClean="0"/>
              <a:t>tención</a:t>
            </a:r>
          </a:p>
          <a:p>
            <a:pPr lvl="4">
              <a:buNone/>
            </a:pPr>
            <a:r>
              <a:rPr lang="es-AR" dirty="0" smtClean="0"/>
              <a:t>                       Ganar el </a:t>
            </a:r>
            <a:r>
              <a:rPr lang="es-AR" sz="4800" dirty="0" smtClean="0">
                <a:solidFill>
                  <a:srgbClr val="FF0000"/>
                </a:solidFill>
              </a:rPr>
              <a:t>I</a:t>
            </a:r>
            <a:r>
              <a:rPr lang="es-AR" dirty="0" smtClean="0"/>
              <a:t>nterés</a:t>
            </a:r>
          </a:p>
          <a:p>
            <a:pPr lvl="2">
              <a:buNone/>
            </a:pPr>
            <a:r>
              <a:rPr lang="es-AR" dirty="0" smtClean="0"/>
              <a:t>                      Despertar el </a:t>
            </a:r>
            <a:r>
              <a:rPr lang="es-AR" sz="4800" dirty="0" smtClean="0">
                <a:solidFill>
                  <a:srgbClr val="FF0000"/>
                </a:solidFill>
              </a:rPr>
              <a:t>D</a:t>
            </a:r>
            <a:r>
              <a:rPr lang="es-AR" dirty="0" smtClean="0"/>
              <a:t>eseo</a:t>
            </a:r>
          </a:p>
          <a:p>
            <a:pPr lvl="2">
              <a:buNone/>
            </a:pPr>
            <a:r>
              <a:rPr lang="es-AR" dirty="0" smtClean="0"/>
              <a:t>                          Motivar el </a:t>
            </a:r>
            <a:r>
              <a:rPr lang="es-AR" sz="4800" dirty="0" smtClean="0">
                <a:solidFill>
                  <a:srgbClr val="FF0000"/>
                </a:solidFill>
              </a:rPr>
              <a:t>A</a:t>
            </a:r>
            <a:r>
              <a:rPr lang="es-AR" dirty="0" smtClean="0"/>
              <a:t>cto</a:t>
            </a:r>
          </a:p>
        </p:txBody>
      </p:sp>
      <p:pic>
        <p:nvPicPr>
          <p:cNvPr id="15365" name="Picture 5" descr="ver detal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653136"/>
            <a:ext cx="1828800" cy="1828800"/>
          </a:xfrm>
          <a:prstGeom prst="rect">
            <a:avLst/>
          </a:prstGeom>
          <a:noFill/>
        </p:spPr>
      </p:pic>
      <p:pic>
        <p:nvPicPr>
          <p:cNvPr id="15367" name="Picture 7" descr="ver detall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2492896"/>
            <a:ext cx="1828800" cy="1828800"/>
          </a:xfrm>
          <a:prstGeom prst="rect">
            <a:avLst/>
          </a:prstGeom>
          <a:noFill/>
        </p:spPr>
      </p:pic>
      <p:pic>
        <p:nvPicPr>
          <p:cNvPr id="15369" name="Picture 9" descr="ver detall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2924944"/>
            <a:ext cx="1828800" cy="1828800"/>
          </a:xfrm>
          <a:prstGeom prst="rect">
            <a:avLst/>
          </a:prstGeom>
          <a:noFill/>
        </p:spPr>
      </p:pic>
      <p:pic>
        <p:nvPicPr>
          <p:cNvPr id="15371" name="Picture 11" descr="ver detall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5029200"/>
            <a:ext cx="18288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AR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s-AR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AR" dirty="0" smtClean="0">
                <a:solidFill>
                  <a:srgbClr val="002060"/>
                </a:solidFill>
                <a:latin typeface="QuigleyWiggly" pitchFamily="2" charset="0"/>
              </a:rPr>
              <a:t>El Mensaje Publicitario Debe resolver tres Problemas</a:t>
            </a:r>
            <a:endParaRPr lang="es-AR" dirty="0">
              <a:solidFill>
                <a:srgbClr val="002060"/>
              </a:solidFill>
              <a:latin typeface="QuigleyWiggly" pitchFamily="2" charset="0"/>
            </a:endParaRPr>
          </a:p>
        </p:txBody>
      </p:sp>
      <p:sp>
        <p:nvSpPr>
          <p:cNvPr id="16387" name="2 Marcador de contenido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038600"/>
          </a:xfrm>
        </p:spPr>
        <p:txBody>
          <a:bodyPr/>
          <a:lstStyle/>
          <a:p>
            <a:r>
              <a:rPr lang="es-AR" dirty="0" smtClean="0"/>
              <a:t>Qué decir? ( El contenido del mensaje)</a:t>
            </a:r>
          </a:p>
          <a:p>
            <a:endParaRPr lang="es-AR" dirty="0" smtClean="0"/>
          </a:p>
          <a:p>
            <a:r>
              <a:rPr lang="es-AR" dirty="0" smtClean="0"/>
              <a:t>Cómo decirlo de manera lógica? (Estructura del mensaje)</a:t>
            </a:r>
          </a:p>
          <a:p>
            <a:pPr>
              <a:buNone/>
            </a:pPr>
            <a:endParaRPr lang="es-AR" dirty="0" smtClean="0"/>
          </a:p>
          <a:p>
            <a:r>
              <a:rPr lang="es-AR" dirty="0" smtClean="0"/>
              <a:t>Cómo decirlo en símbolos? (Formato del mensaje)</a:t>
            </a:r>
          </a:p>
        </p:txBody>
      </p:sp>
      <p:pic>
        <p:nvPicPr>
          <p:cNvPr id="16389" name="Picture 5" descr="ver detal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1412776"/>
            <a:ext cx="1828800" cy="1828800"/>
          </a:xfrm>
          <a:prstGeom prst="rect">
            <a:avLst/>
          </a:prstGeom>
          <a:noFill/>
        </p:spPr>
      </p:pic>
      <p:pic>
        <p:nvPicPr>
          <p:cNvPr id="16391" name="Picture 7" descr="ver detall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5029200"/>
            <a:ext cx="1828800" cy="1828800"/>
          </a:xfrm>
          <a:prstGeom prst="rect">
            <a:avLst/>
          </a:prstGeom>
          <a:noFill/>
        </p:spPr>
      </p:pic>
      <p:pic>
        <p:nvPicPr>
          <p:cNvPr id="16393" name="Picture 9" descr="ver detall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248" y="5029200"/>
            <a:ext cx="18288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578471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>										</a:t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> </a:t>
            </a:r>
            <a:r>
              <a:rPr lang="es-AR" sz="6000" b="1" dirty="0" smtClean="0">
                <a:solidFill>
                  <a:schemeClr val="tx2">
                    <a:lumMod val="50000"/>
                  </a:schemeClr>
                </a:solidFill>
                <a:latin typeface="Freestyle Script" pitchFamily="66" charset="0"/>
              </a:rPr>
              <a:t/>
            </a:r>
            <a:br>
              <a:rPr lang="es-AR" sz="6000" b="1" dirty="0" smtClean="0">
                <a:solidFill>
                  <a:schemeClr val="tx2">
                    <a:lumMod val="50000"/>
                  </a:schemeClr>
                </a:solidFill>
                <a:latin typeface="Freestyle Script" pitchFamily="66" charset="0"/>
              </a:rPr>
            </a:br>
            <a:r>
              <a:rPr lang="es-AR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s-AR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AR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s-AR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AR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s-AR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AR" sz="6000" b="1" dirty="0" smtClean="0">
                <a:solidFill>
                  <a:schemeClr val="tx2">
                    <a:lumMod val="50000"/>
                  </a:schemeClr>
                </a:solidFill>
                <a:latin typeface="Freestyle Script" pitchFamily="66" charset="0"/>
              </a:rPr>
              <a:t>El Contenido del Mensaje debe Generar tres tipos de Reclamos</a:t>
            </a:r>
            <a:endParaRPr lang="es-AR" sz="6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2 Marcador de contenido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038600"/>
          </a:xfrm>
        </p:spPr>
        <p:txBody>
          <a:bodyPr/>
          <a:lstStyle/>
          <a:p>
            <a:r>
              <a:rPr lang="es-AR" sz="4400" dirty="0" smtClean="0">
                <a:solidFill>
                  <a:srgbClr val="FF0000"/>
                </a:solidFill>
                <a:latin typeface="QuigleyWiggly" pitchFamily="2" charset="0"/>
              </a:rPr>
              <a:t>Reclamo a la Moral</a:t>
            </a:r>
          </a:p>
          <a:p>
            <a:endParaRPr lang="es-AR" dirty="0" smtClean="0">
              <a:solidFill>
                <a:srgbClr val="FF0000"/>
              </a:solidFill>
            </a:endParaRPr>
          </a:p>
          <a:p>
            <a:r>
              <a:rPr lang="es-AR" sz="4400" dirty="0" smtClean="0">
                <a:solidFill>
                  <a:srgbClr val="FF0000"/>
                </a:solidFill>
                <a:latin typeface="QuigleyWiggly" pitchFamily="2" charset="0"/>
              </a:rPr>
              <a:t>Reclamo a las Emociones</a:t>
            </a:r>
          </a:p>
          <a:p>
            <a:endParaRPr lang="es-AR" dirty="0" smtClean="0">
              <a:solidFill>
                <a:srgbClr val="FF0000"/>
              </a:solidFill>
              <a:latin typeface="QuigleyWiggly" pitchFamily="2" charset="0"/>
            </a:endParaRPr>
          </a:p>
          <a:p>
            <a:r>
              <a:rPr lang="es-AR" sz="4400" dirty="0" smtClean="0">
                <a:solidFill>
                  <a:srgbClr val="FF0000"/>
                </a:solidFill>
                <a:latin typeface="QuigleyWiggly" pitchFamily="2" charset="0"/>
              </a:rPr>
              <a:t>Reclamo a la Razón</a:t>
            </a:r>
          </a:p>
        </p:txBody>
      </p:sp>
      <p:pic>
        <p:nvPicPr>
          <p:cNvPr id="17413" name="Picture 5" descr="ver detal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2924944"/>
            <a:ext cx="2188840" cy="2188840"/>
          </a:xfrm>
          <a:prstGeom prst="rect">
            <a:avLst/>
          </a:prstGeom>
          <a:noFill/>
        </p:spPr>
      </p:pic>
      <p:pic>
        <p:nvPicPr>
          <p:cNvPr id="17415" name="Picture 7" descr="ver detall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5029200"/>
            <a:ext cx="1828800" cy="1828800"/>
          </a:xfrm>
          <a:prstGeom prst="rect">
            <a:avLst/>
          </a:prstGeom>
          <a:noFill/>
        </p:spPr>
      </p:pic>
      <p:pic>
        <p:nvPicPr>
          <p:cNvPr id="17417" name="Picture 9" descr="Submarinist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1124744"/>
            <a:ext cx="1763688" cy="1763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Título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/>
          <a:lstStyle/>
          <a:p>
            <a:pPr algn="ctr"/>
            <a:r>
              <a:rPr lang="es-AR" sz="40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Elección de los Medios de Comunicación</a:t>
            </a:r>
          </a:p>
        </p:txBody>
      </p:sp>
      <p:sp>
        <p:nvSpPr>
          <p:cNvPr id="18435" name="2 Marcador de texto"/>
          <p:cNvSpPr>
            <a:spLocks noGrp="1"/>
          </p:cNvSpPr>
          <p:nvPr>
            <p:ph type="body" idx="1"/>
          </p:nvPr>
        </p:nvSpPr>
        <p:spPr>
          <a:xfrm>
            <a:off x="467544" y="2132856"/>
            <a:ext cx="4040188" cy="658812"/>
          </a:xfrm>
        </p:spPr>
        <p:txBody>
          <a:bodyPr/>
          <a:lstStyle/>
          <a:p>
            <a:r>
              <a:rPr lang="es-AR" sz="3200" dirty="0" smtClean="0">
                <a:latin typeface="Blackadder ITC" pitchFamily="82" charset="0"/>
              </a:rPr>
              <a:t>Medios de Comunicación Personal</a:t>
            </a:r>
          </a:p>
          <a:p>
            <a:endParaRPr lang="es-AR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60550"/>
            <a:ext cx="4041775" cy="65405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s-AR" sz="3200" dirty="0" smtClean="0">
                <a:latin typeface="Blackadder ITC" pitchFamily="82" charset="0"/>
              </a:rPr>
              <a:t>Medios de Comunicación Impersonal</a:t>
            </a:r>
          </a:p>
        </p:txBody>
      </p:sp>
      <p:sp>
        <p:nvSpPr>
          <p:cNvPr id="18437" name="4 Marcador de contenido"/>
          <p:cNvSpPr>
            <a:spLocks noGrp="1"/>
          </p:cNvSpPr>
          <p:nvPr>
            <p:ph sz="quarter" idx="2"/>
          </p:nvPr>
        </p:nvSpPr>
        <p:spPr>
          <a:xfrm>
            <a:off x="467544" y="2780928"/>
            <a:ext cx="4040188" cy="3846513"/>
          </a:xfrm>
        </p:spPr>
        <p:txBody>
          <a:bodyPr/>
          <a:lstStyle/>
          <a:p>
            <a:endParaRPr lang="es-AR" dirty="0" smtClean="0"/>
          </a:p>
          <a:p>
            <a:r>
              <a:rPr lang="es-AR" dirty="0" smtClean="0"/>
              <a:t>Trato Personal</a:t>
            </a:r>
          </a:p>
          <a:p>
            <a:r>
              <a:rPr lang="es-AR" dirty="0" smtClean="0"/>
              <a:t>Retroalimentación</a:t>
            </a:r>
          </a:p>
          <a:p>
            <a:r>
              <a:rPr lang="es-AR" dirty="0" smtClean="0"/>
              <a:t>Relación Cercana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4008" y="3011487"/>
            <a:ext cx="4041775" cy="3846513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AR" dirty="0" smtClean="0"/>
              <a:t>Impresos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AR" dirty="0" smtClean="0"/>
              <a:t>Exhibidores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AR" dirty="0" smtClean="0"/>
              <a:t>Medios de Transmisión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AR" dirty="0" smtClean="0"/>
              <a:t>Acontecimientos</a:t>
            </a:r>
          </a:p>
        </p:txBody>
      </p:sp>
      <p:pic>
        <p:nvPicPr>
          <p:cNvPr id="18440" name="Picture 8" descr="ver detal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2060848"/>
            <a:ext cx="1828800" cy="1828800"/>
          </a:xfrm>
          <a:prstGeom prst="rect">
            <a:avLst/>
          </a:prstGeom>
          <a:noFill/>
        </p:spPr>
      </p:pic>
      <p:pic>
        <p:nvPicPr>
          <p:cNvPr id="18442" name="Picture 10" descr="ver detall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4797152"/>
            <a:ext cx="1828800" cy="1828800"/>
          </a:xfrm>
          <a:prstGeom prst="rect">
            <a:avLst/>
          </a:prstGeom>
          <a:noFill/>
        </p:spPr>
      </p:pic>
      <p:pic>
        <p:nvPicPr>
          <p:cNvPr id="18444" name="Picture 12" descr="ver detall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4509120"/>
            <a:ext cx="1828800" cy="1828800"/>
          </a:xfrm>
          <a:prstGeom prst="rect">
            <a:avLst/>
          </a:prstGeom>
          <a:noFill/>
        </p:spPr>
      </p:pic>
      <p:pic>
        <p:nvPicPr>
          <p:cNvPr id="18446" name="Picture 14" descr="ver detall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653136"/>
            <a:ext cx="1828800" cy="1684784"/>
          </a:xfrm>
          <a:prstGeom prst="rect">
            <a:avLst/>
          </a:prstGeom>
          <a:noFill/>
        </p:spPr>
      </p:pic>
      <p:pic>
        <p:nvPicPr>
          <p:cNvPr id="18448" name="Picture 16" descr="ver detalle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15816" y="2132856"/>
            <a:ext cx="1540768" cy="1540768"/>
          </a:xfrm>
          <a:prstGeom prst="rect">
            <a:avLst/>
          </a:prstGeom>
          <a:noFill/>
        </p:spPr>
      </p:pic>
      <p:pic>
        <p:nvPicPr>
          <p:cNvPr id="18450" name="Picture 18" descr="ver detalles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51720" y="4653136"/>
            <a:ext cx="1684784" cy="1684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AR" dirty="0" smtClean="0">
                <a:solidFill>
                  <a:schemeClr val="accent3">
                    <a:lumMod val="50000"/>
                  </a:schemeClr>
                </a:solidFill>
                <a:latin typeface="Rockwell Extra Bold" pitchFamily="18" charset="0"/>
              </a:rPr>
              <a:t>Factores que hacen creíble a una fuente</a:t>
            </a:r>
            <a:endParaRPr lang="es-AR" dirty="0">
              <a:solidFill>
                <a:schemeClr val="accent3">
                  <a:lumMod val="50000"/>
                </a:schemeClr>
              </a:solidFill>
              <a:latin typeface="Rockwell Extra Bold" pitchFamily="18" charset="0"/>
            </a:endParaRPr>
          </a:p>
        </p:txBody>
      </p:sp>
      <p:sp>
        <p:nvSpPr>
          <p:cNvPr id="19459" name="2 Marcador de contenido"/>
          <p:cNvSpPr>
            <a:spLocks noGrp="1"/>
          </p:cNvSpPr>
          <p:nvPr>
            <p:ph idx="1"/>
          </p:nvPr>
        </p:nvSpPr>
        <p:spPr>
          <a:xfrm>
            <a:off x="457200" y="2214563"/>
            <a:ext cx="8229600" cy="4110037"/>
          </a:xfrm>
        </p:spPr>
        <p:txBody>
          <a:bodyPr/>
          <a:lstStyle/>
          <a:p>
            <a:endParaRPr lang="es-AR" dirty="0" smtClean="0"/>
          </a:p>
          <a:p>
            <a:endParaRPr lang="es-AR" dirty="0" smtClean="0"/>
          </a:p>
          <a:p>
            <a:r>
              <a:rPr lang="es-AR" dirty="0" smtClean="0"/>
              <a:t>Experiencia: Autoridad para respaldar una afirmación</a:t>
            </a:r>
          </a:p>
          <a:p>
            <a:endParaRPr lang="es-AR" dirty="0" smtClean="0"/>
          </a:p>
          <a:p>
            <a:r>
              <a:rPr lang="es-AR" sz="2400" dirty="0" smtClean="0"/>
              <a:t>Confiablidad: Grado objetivo y Honradez de la fuente</a:t>
            </a:r>
          </a:p>
          <a:p>
            <a:pPr>
              <a:buNone/>
            </a:pPr>
            <a:endParaRPr lang="es-AR" dirty="0" smtClean="0"/>
          </a:p>
          <a:p>
            <a:r>
              <a:rPr lang="es-AR" sz="2400" dirty="0" smtClean="0"/>
              <a:t>Atractivo: Fuentes Francas, simpáticas y Naturales.</a:t>
            </a:r>
          </a:p>
        </p:txBody>
      </p:sp>
      <p:pic>
        <p:nvPicPr>
          <p:cNvPr id="19461" name="Picture 5" descr="ver detal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87816" y="4509120"/>
            <a:ext cx="1656184" cy="1656184"/>
          </a:xfrm>
          <a:prstGeom prst="rect">
            <a:avLst/>
          </a:prstGeom>
          <a:noFill/>
        </p:spPr>
      </p:pic>
      <p:pic>
        <p:nvPicPr>
          <p:cNvPr id="19463" name="Picture 7" descr="ver detall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1844824"/>
            <a:ext cx="1368152" cy="1368152"/>
          </a:xfrm>
          <a:prstGeom prst="rect">
            <a:avLst/>
          </a:prstGeom>
          <a:noFill/>
        </p:spPr>
      </p:pic>
      <p:pic>
        <p:nvPicPr>
          <p:cNvPr id="19465" name="Picture 9" descr="Empresario con pulgares arrib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1700808"/>
            <a:ext cx="1512168" cy="15340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AR" i="1" dirty="0" smtClean="0">
                <a:latin typeface="Batik Regular" pitchFamily="2" charset="0"/>
              </a:rPr>
              <a:t>La Retroalimentación</a:t>
            </a:r>
            <a:endParaRPr lang="es-AR" i="1" dirty="0">
              <a:latin typeface="Batik Regular" pitchFamily="2" charset="0"/>
            </a:endParaRPr>
          </a:p>
        </p:txBody>
      </p:sp>
      <p:sp>
        <p:nvSpPr>
          <p:cNvPr id="20483" name="2 Marcador de contenido"/>
          <p:cNvSpPr>
            <a:spLocks noGrp="1"/>
          </p:cNvSpPr>
          <p:nvPr>
            <p:ph idx="1"/>
          </p:nvPr>
        </p:nvSpPr>
        <p:spPr>
          <a:xfrm>
            <a:off x="457200" y="2214563"/>
            <a:ext cx="8229600" cy="4110037"/>
          </a:xfrm>
        </p:spPr>
        <p:txBody>
          <a:bodyPr/>
          <a:lstStyle/>
          <a:p>
            <a:r>
              <a:rPr lang="es-AR" dirty="0" smtClean="0">
                <a:solidFill>
                  <a:srgbClr val="FF0000"/>
                </a:solidFill>
                <a:latin typeface="QuigleyWiggly" pitchFamily="2" charset="0"/>
              </a:rPr>
              <a:t>Implica Investigar Repercusiones</a:t>
            </a:r>
          </a:p>
          <a:p>
            <a:r>
              <a:rPr lang="es-AR" dirty="0" smtClean="0">
                <a:solidFill>
                  <a:srgbClr val="FF0000"/>
                </a:solidFill>
                <a:latin typeface="QuigleyWiggly" pitchFamily="2" charset="0"/>
              </a:rPr>
              <a:t>Analizar a la audiencia</a:t>
            </a:r>
          </a:p>
          <a:p>
            <a:pPr lvl="4"/>
            <a:r>
              <a:rPr lang="es-AR" dirty="0" smtClean="0"/>
              <a:t>Que recuerdan?</a:t>
            </a:r>
          </a:p>
          <a:p>
            <a:pPr lvl="4"/>
            <a:r>
              <a:rPr lang="es-AR" dirty="0" smtClean="0"/>
              <a:t>Números de veces visto?</a:t>
            </a:r>
          </a:p>
          <a:p>
            <a:pPr lvl="4"/>
            <a:r>
              <a:rPr lang="es-AR" dirty="0" smtClean="0"/>
              <a:t>Puntos más recordados?</a:t>
            </a:r>
          </a:p>
          <a:p>
            <a:pPr lvl="4"/>
            <a:r>
              <a:rPr lang="es-AR" dirty="0" smtClean="0"/>
              <a:t>Opiniones vertidas?</a:t>
            </a:r>
          </a:p>
          <a:p>
            <a:pPr lvl="4"/>
            <a:r>
              <a:rPr lang="es-AR" dirty="0" smtClean="0"/>
              <a:t>Actitud pasada y presente luego del comercial?</a:t>
            </a:r>
          </a:p>
          <a:p>
            <a:pPr lvl="4"/>
            <a:r>
              <a:rPr lang="es-AR" dirty="0" smtClean="0"/>
              <a:t>Medir Comportamientos</a:t>
            </a:r>
          </a:p>
          <a:p>
            <a:pPr lvl="4"/>
            <a:r>
              <a:rPr lang="es-AR" dirty="0" smtClean="0"/>
              <a:t>Cantidad de personas que compraron?</a:t>
            </a:r>
          </a:p>
          <a:p>
            <a:pPr lvl="4"/>
            <a:r>
              <a:rPr lang="es-AR" dirty="0" smtClean="0"/>
              <a:t>Fueron a investigar al comercio?</a:t>
            </a:r>
          </a:p>
        </p:txBody>
      </p:sp>
      <p:pic>
        <p:nvPicPr>
          <p:cNvPr id="20485" name="Picture 5" descr="ver detal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2636912"/>
            <a:ext cx="1828800" cy="1828800"/>
          </a:xfrm>
          <a:prstGeom prst="rect">
            <a:avLst/>
          </a:prstGeom>
          <a:noFill/>
        </p:spPr>
      </p:pic>
      <p:pic>
        <p:nvPicPr>
          <p:cNvPr id="20487" name="Picture 7" descr="Muñecas matrioskas rusa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933056"/>
            <a:ext cx="1828800" cy="1828800"/>
          </a:xfrm>
          <a:prstGeom prst="rect">
            <a:avLst/>
          </a:prstGeom>
          <a:noFill/>
        </p:spPr>
      </p:pic>
      <p:pic>
        <p:nvPicPr>
          <p:cNvPr id="20489" name="Picture 9" descr="Mujer en pared amarill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288" y="4797152"/>
            <a:ext cx="18288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44016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AR" dirty="0" smtClean="0">
                <a:solidFill>
                  <a:srgbClr val="FF0000"/>
                </a:solidFill>
                <a:latin typeface="QuigleyWiggly" pitchFamily="2" charset="0"/>
              </a:rPr>
              <a:t>Investigar Repercusiones También Implica</a:t>
            </a:r>
            <a:br>
              <a:rPr lang="es-AR" dirty="0" smtClean="0">
                <a:solidFill>
                  <a:srgbClr val="FF0000"/>
                </a:solidFill>
                <a:latin typeface="QuigleyWiggly" pitchFamily="2" charset="0"/>
              </a:rPr>
            </a:br>
            <a:endParaRPr lang="es-AR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357158" y="1928802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8676" name="Picture 4" descr="ver detalles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63888" y="3140968"/>
            <a:ext cx="18288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357158" y="1928802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r>
              <a:rPr lang="es-AR" sz="6000" b="1" dirty="0" smtClean="0">
                <a:solidFill>
                  <a:srgbClr val="FF0000"/>
                </a:solidFill>
                <a:latin typeface="CoronetPS" pitchFamily="66" charset="0"/>
              </a:rPr>
              <a:t>Presupuesto Total Para la Comunicación</a:t>
            </a:r>
            <a:endParaRPr lang="es-AR" sz="6000" b="1" dirty="0">
              <a:solidFill>
                <a:srgbClr val="FF0000"/>
              </a:solidFill>
              <a:latin typeface="CoronetP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AR" i="1" dirty="0" smtClean="0">
                <a:solidFill>
                  <a:schemeClr val="tx1"/>
                </a:solidFill>
              </a:rPr>
              <a:t>Presupuesto para Publicidad</a:t>
            </a:r>
            <a:endParaRPr lang="es-AR" i="1" dirty="0">
              <a:solidFill>
                <a:schemeClr val="tx1"/>
              </a:solidFill>
            </a:endParaRPr>
          </a:p>
        </p:txBody>
      </p:sp>
      <p:sp>
        <p:nvSpPr>
          <p:cNvPr id="23555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r>
              <a:rPr lang="es-AR" b="1" i="1" dirty="0" smtClean="0">
                <a:solidFill>
                  <a:schemeClr val="tx2">
                    <a:lumMod val="50000"/>
                  </a:schemeClr>
                </a:solidFill>
              </a:rPr>
              <a:t>Método de lo factible:</a:t>
            </a:r>
          </a:p>
          <a:p>
            <a:endParaRPr lang="es-AR" b="1" i="1" dirty="0" smtClean="0"/>
          </a:p>
          <a:p>
            <a:pPr lvl="5"/>
            <a:r>
              <a:rPr lang="es-AR" sz="2400" b="1" i="1" dirty="0" smtClean="0">
                <a:solidFill>
                  <a:srgbClr val="FF0000"/>
                </a:solidFill>
              </a:rPr>
              <a:t>Pasa por alto el volumen de ventas</a:t>
            </a:r>
          </a:p>
          <a:p>
            <a:pPr lvl="5"/>
            <a:r>
              <a:rPr lang="es-AR" sz="2400" b="1" i="1" dirty="0" smtClean="0">
                <a:solidFill>
                  <a:srgbClr val="FF0000"/>
                </a:solidFill>
              </a:rPr>
              <a:t>Es incierto</a:t>
            </a:r>
          </a:p>
          <a:p>
            <a:pPr lvl="5"/>
            <a:r>
              <a:rPr lang="es-AR" sz="2400" b="1" i="1" dirty="0" smtClean="0">
                <a:solidFill>
                  <a:srgbClr val="FF0000"/>
                </a:solidFill>
              </a:rPr>
              <a:t>Dificulta planes a largo plazo</a:t>
            </a:r>
          </a:p>
          <a:p>
            <a:pPr lvl="5"/>
            <a:r>
              <a:rPr lang="es-AR" sz="2400" b="1" i="1" dirty="0" smtClean="0">
                <a:solidFill>
                  <a:srgbClr val="FF0000"/>
                </a:solidFill>
              </a:rPr>
              <a:t>Responde a la pregunta : ¿ Cuánto podemos gastar en Publicidad?</a:t>
            </a:r>
          </a:p>
          <a:p>
            <a:pPr lvl="5"/>
            <a:endParaRPr lang="es-AR" b="1" i="1" dirty="0" smtClean="0"/>
          </a:p>
        </p:txBody>
      </p:sp>
      <p:pic>
        <p:nvPicPr>
          <p:cNvPr id="26626" name="Picture 2" descr="ver detal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356992"/>
            <a:ext cx="1828800" cy="1828800"/>
          </a:xfrm>
          <a:prstGeom prst="rect">
            <a:avLst/>
          </a:prstGeom>
          <a:noFill/>
        </p:spPr>
      </p:pic>
      <p:pic>
        <p:nvPicPr>
          <p:cNvPr id="26628" name="Picture 4" descr="ver detall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5157192"/>
            <a:ext cx="1440160" cy="1484784"/>
          </a:xfrm>
          <a:prstGeom prst="rect">
            <a:avLst/>
          </a:prstGeom>
          <a:noFill/>
        </p:spPr>
      </p:pic>
      <p:pic>
        <p:nvPicPr>
          <p:cNvPr id="26630" name="Picture 6" descr="ver detall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15200" y="2132856"/>
            <a:ext cx="18288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AR" dirty="0" smtClean="0"/>
              <a:t>El </a:t>
            </a:r>
            <a:r>
              <a:rPr lang="es-AR" dirty="0" err="1" smtClean="0"/>
              <a:t>Mix</a:t>
            </a:r>
            <a:r>
              <a:rPr lang="es-AR" dirty="0" smtClean="0"/>
              <a:t> de Comunicación </a:t>
            </a:r>
            <a:endParaRPr lang="es-AR" dirty="0"/>
          </a:p>
        </p:txBody>
      </p:sp>
      <p:sp>
        <p:nvSpPr>
          <p:cNvPr id="6147" name="2 Marcador de contenido"/>
          <p:cNvSpPr>
            <a:spLocks noGrp="1"/>
          </p:cNvSpPr>
          <p:nvPr>
            <p:ph idx="1"/>
          </p:nvPr>
        </p:nvSpPr>
        <p:spPr>
          <a:xfrm>
            <a:off x="539552" y="2060848"/>
            <a:ext cx="8229600" cy="2861989"/>
          </a:xfrm>
        </p:spPr>
        <p:txBody>
          <a:bodyPr/>
          <a:lstStyle/>
          <a:p>
            <a:endParaRPr lang="es-AR" dirty="0" smtClean="0"/>
          </a:p>
          <a:p>
            <a:pPr algn="ctr"/>
            <a:r>
              <a:rPr lang="es-AR" dirty="0" smtClean="0"/>
              <a:t>La Publicidad</a:t>
            </a:r>
          </a:p>
          <a:p>
            <a:pPr algn="ctr"/>
            <a:r>
              <a:rPr lang="es-AR" dirty="0" smtClean="0"/>
              <a:t>Las Ventas Personales</a:t>
            </a:r>
          </a:p>
          <a:p>
            <a:pPr algn="ctr"/>
            <a:r>
              <a:rPr lang="es-AR" dirty="0" smtClean="0"/>
              <a:t>La Promoción de Ventas</a:t>
            </a:r>
          </a:p>
          <a:p>
            <a:pPr algn="ctr"/>
            <a:r>
              <a:rPr lang="es-AR" dirty="0" smtClean="0"/>
              <a:t>Las Relaciones Públicas</a:t>
            </a:r>
          </a:p>
          <a:p>
            <a:endParaRPr lang="es-AR" dirty="0" smtClean="0"/>
          </a:p>
          <a:p>
            <a:pPr algn="ctr">
              <a:buNone/>
            </a:pPr>
            <a:endParaRPr lang="es-AR" dirty="0" smtClean="0"/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</p:txBody>
      </p:sp>
      <p:pic>
        <p:nvPicPr>
          <p:cNvPr id="6149" name="Picture 5" descr="ver detal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844824"/>
            <a:ext cx="1828800" cy="1828800"/>
          </a:xfrm>
          <a:prstGeom prst="rect">
            <a:avLst/>
          </a:prstGeom>
          <a:noFill/>
        </p:spPr>
      </p:pic>
      <p:pic>
        <p:nvPicPr>
          <p:cNvPr id="6151" name="Picture 7" descr="Bolsas de compra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4581128"/>
            <a:ext cx="1828800" cy="1828800"/>
          </a:xfrm>
          <a:prstGeom prst="rect">
            <a:avLst/>
          </a:prstGeom>
          <a:noFill/>
        </p:spPr>
      </p:pic>
      <p:pic>
        <p:nvPicPr>
          <p:cNvPr id="6153" name="Picture 9" descr="ver detall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280" y="1196752"/>
            <a:ext cx="1828800" cy="1828800"/>
          </a:xfrm>
          <a:prstGeom prst="rect">
            <a:avLst/>
          </a:prstGeom>
          <a:noFill/>
        </p:spPr>
      </p:pic>
      <p:pic>
        <p:nvPicPr>
          <p:cNvPr id="6155" name="Picture 11" descr="ver detall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63688" y="4581128"/>
            <a:ext cx="18288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5246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AR" i="1" dirty="0" smtClean="0">
                <a:solidFill>
                  <a:schemeClr val="tx1"/>
                </a:solidFill>
              </a:rPr>
              <a:t>Presupuesto para Publicidad</a:t>
            </a:r>
            <a:endParaRPr lang="es-AR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i="1" dirty="0" smtClean="0">
                <a:solidFill>
                  <a:schemeClr val="tx2">
                    <a:lumMod val="50000"/>
                  </a:schemeClr>
                </a:solidFill>
              </a:rPr>
              <a:t>Método del Porcentaje de Ventas:</a:t>
            </a:r>
          </a:p>
          <a:p>
            <a:pPr lvl="8">
              <a:buNone/>
            </a:pPr>
            <a:r>
              <a:rPr lang="es-AR" sz="2400" dirty="0" smtClean="0"/>
              <a:t>Presupuesto sobre el porcentaje de ventas presentes  como pronosticadas</a:t>
            </a:r>
          </a:p>
          <a:p>
            <a:pPr lvl="8"/>
            <a:endParaRPr lang="es-AR" dirty="0"/>
          </a:p>
        </p:txBody>
      </p:sp>
      <p:graphicFrame>
        <p:nvGraphicFramePr>
          <p:cNvPr id="5" name="7 Marcador de contenido"/>
          <p:cNvGraphicFramePr>
            <a:graphicFrameLocks/>
          </p:cNvGraphicFramePr>
          <p:nvPr/>
        </p:nvGraphicFramePr>
        <p:xfrm>
          <a:off x="428596" y="3068960"/>
          <a:ext cx="8229600" cy="29635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5602" name="Picture 2" descr="ver detalles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64288" y="692696"/>
            <a:ext cx="18288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5246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AR" i="1" dirty="0" smtClean="0">
                <a:solidFill>
                  <a:schemeClr val="tx1"/>
                </a:solidFill>
              </a:rPr>
              <a:t>Presupuesto para Publicidad</a:t>
            </a:r>
            <a:endParaRPr lang="es-AR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839816"/>
          </a:xfrm>
        </p:spPr>
        <p:txBody>
          <a:bodyPr/>
          <a:lstStyle/>
          <a:p>
            <a:r>
              <a:rPr lang="es-AR" b="1" i="1" dirty="0" smtClean="0">
                <a:solidFill>
                  <a:schemeClr val="tx2">
                    <a:lumMod val="50000"/>
                  </a:schemeClr>
                </a:solidFill>
              </a:rPr>
              <a:t>Método de la Paridad Competitiva:</a:t>
            </a:r>
          </a:p>
          <a:p>
            <a:pPr lvl="5"/>
            <a:r>
              <a:rPr lang="es-AR" dirty="0" smtClean="0"/>
              <a:t> </a:t>
            </a:r>
            <a:r>
              <a:rPr lang="es-AR" i="1" dirty="0" smtClean="0">
                <a:solidFill>
                  <a:schemeClr val="accent3">
                    <a:lumMod val="75000"/>
                  </a:schemeClr>
                </a:solidFill>
              </a:rPr>
              <a:t>Observan las publicidades de la competencia y estiman el gasto realizado.</a:t>
            </a:r>
          </a:p>
          <a:p>
            <a:pPr lvl="5"/>
            <a:r>
              <a:rPr lang="es-AR" i="1" dirty="0" smtClean="0">
                <a:solidFill>
                  <a:schemeClr val="accent3">
                    <a:lumMod val="75000"/>
                  </a:schemeClr>
                </a:solidFill>
              </a:rPr>
              <a:t>Establecen un presupuesto sobre la base del gremio o la industria.</a:t>
            </a:r>
          </a:p>
          <a:p>
            <a:r>
              <a:rPr lang="es-AR" sz="2000" i="1" dirty="0" smtClean="0">
                <a:solidFill>
                  <a:srgbClr val="FF0000"/>
                </a:solidFill>
              </a:rPr>
              <a:t>Se basa en dos argumentos</a:t>
            </a:r>
            <a:r>
              <a:rPr lang="es-AR" dirty="0" smtClean="0"/>
              <a:t>:</a:t>
            </a:r>
          </a:p>
          <a:p>
            <a:pPr lvl="5"/>
            <a:r>
              <a:rPr lang="es-AR" i="1" dirty="0" smtClean="0">
                <a:solidFill>
                  <a:schemeClr val="accent3">
                    <a:lumMod val="75000"/>
                  </a:schemeClr>
                </a:solidFill>
              </a:rPr>
              <a:t>El presupuesto de la competencia representa el ideal general de la industria</a:t>
            </a:r>
          </a:p>
          <a:p>
            <a:pPr lvl="5"/>
            <a:r>
              <a:rPr lang="es-AR" i="1" dirty="0" smtClean="0">
                <a:solidFill>
                  <a:schemeClr val="accent3">
                    <a:lumMod val="75000"/>
                  </a:schemeClr>
                </a:solidFill>
              </a:rPr>
              <a:t>Al gastar igual que la competencia se evitan guerras promocionales</a:t>
            </a:r>
          </a:p>
          <a:p>
            <a:pPr marL="433070" indent="-342900"/>
            <a:r>
              <a:rPr lang="es-AR" sz="2000" i="1" dirty="0" smtClean="0">
                <a:solidFill>
                  <a:srgbClr val="FF0000"/>
                </a:solidFill>
              </a:rPr>
              <a:t>Aunque no son válidos porque</a:t>
            </a:r>
            <a:r>
              <a:rPr lang="es-AR" dirty="0" smtClean="0"/>
              <a:t>:</a:t>
            </a:r>
          </a:p>
          <a:p>
            <a:pPr lvl="5"/>
            <a:r>
              <a:rPr lang="es-AR" i="1" dirty="0" smtClean="0">
                <a:solidFill>
                  <a:schemeClr val="accent3">
                    <a:lumMod val="75000"/>
                  </a:schemeClr>
                </a:solidFill>
              </a:rPr>
              <a:t>Suponemos que la competencia sabe lo que debe gastar</a:t>
            </a:r>
          </a:p>
          <a:p>
            <a:pPr lvl="5"/>
            <a:r>
              <a:rPr lang="es-AR" i="1" dirty="0" smtClean="0">
                <a:solidFill>
                  <a:schemeClr val="accent3">
                    <a:lumMod val="75000"/>
                  </a:schemeClr>
                </a:solidFill>
              </a:rPr>
              <a:t>No hay pruebas suficientes que utilizando el mismo gasto de la competencia se evitan guerras promocionales</a:t>
            </a:r>
          </a:p>
        </p:txBody>
      </p:sp>
      <p:pic>
        <p:nvPicPr>
          <p:cNvPr id="24578" name="Picture 2" descr="ver detal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620688"/>
            <a:ext cx="1224136" cy="1224136"/>
          </a:xfrm>
          <a:prstGeom prst="rect">
            <a:avLst/>
          </a:prstGeom>
          <a:noFill/>
        </p:spPr>
      </p:pic>
      <p:pic>
        <p:nvPicPr>
          <p:cNvPr id="24580" name="Picture 4" descr="Hombre con una interrogació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5373216"/>
            <a:ext cx="1296144" cy="1296144"/>
          </a:xfrm>
          <a:prstGeom prst="rect">
            <a:avLst/>
          </a:prstGeom>
          <a:noFill/>
        </p:spPr>
      </p:pic>
      <p:pic>
        <p:nvPicPr>
          <p:cNvPr id="24582" name="Picture 6" descr="direccion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3933056"/>
            <a:ext cx="1368152" cy="13681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/>
          <a:lstStyle/>
          <a:p>
            <a:r>
              <a:rPr lang="es-AR" i="1" dirty="0" smtClean="0">
                <a:solidFill>
                  <a:schemeClr val="tx1"/>
                </a:solidFill>
              </a:rPr>
              <a:t>Presupuesto para Publicidad</a:t>
            </a:r>
            <a:endParaRPr lang="es-AR" dirty="0" smtClean="0"/>
          </a:p>
        </p:txBody>
      </p:sp>
      <p:sp>
        <p:nvSpPr>
          <p:cNvPr id="11" name="2 Marcador de contenido"/>
          <p:cNvSpPr>
            <a:spLocks noGrp="1"/>
          </p:cNvSpPr>
          <p:nvPr>
            <p:ph idx="1"/>
          </p:nvPr>
        </p:nvSpPr>
        <p:spPr>
          <a:xfrm>
            <a:off x="457200" y="1412777"/>
            <a:ext cx="8229600" cy="4911824"/>
          </a:xfrm>
        </p:spPr>
        <p:txBody>
          <a:bodyPr/>
          <a:lstStyle/>
          <a:p>
            <a:r>
              <a:rPr lang="es-AR" b="1" i="1" dirty="0" smtClean="0">
                <a:solidFill>
                  <a:schemeClr val="tx2">
                    <a:lumMod val="50000"/>
                  </a:schemeClr>
                </a:solidFill>
              </a:rPr>
              <a:t>Método de Objetivo y Tarea:</a:t>
            </a:r>
          </a:p>
          <a:p>
            <a:r>
              <a:rPr lang="es-AR" b="0" i="1" dirty="0" smtClean="0">
                <a:solidFill>
                  <a:schemeClr val="accent5">
                    <a:lumMod val="50000"/>
                  </a:schemeClr>
                </a:solidFill>
              </a:rPr>
              <a:t>Es el más lógico, se establece un presupuesto en base lo que se quiere lograr. Se prepara:</a:t>
            </a:r>
          </a:p>
          <a:p>
            <a:endParaRPr lang="es-AR" b="0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5"/>
            <a:r>
              <a:rPr lang="es-AR" sz="2000" b="1" i="1" dirty="0" smtClean="0">
                <a:solidFill>
                  <a:srgbClr val="FF0000"/>
                </a:solidFill>
                <a:latin typeface="Albertus MT" pitchFamily="34" charset="0"/>
              </a:rPr>
              <a:t>Definiendo objetivos específicos</a:t>
            </a:r>
          </a:p>
          <a:p>
            <a:pPr lvl="5"/>
            <a:r>
              <a:rPr lang="es-AR" sz="2000" b="1" i="1" dirty="0" smtClean="0">
                <a:solidFill>
                  <a:srgbClr val="FF0000"/>
                </a:solidFill>
                <a:latin typeface="Albertus MT" pitchFamily="34" charset="0"/>
              </a:rPr>
              <a:t>Determinando tareas a realizar para lograr esos objetivos</a:t>
            </a:r>
          </a:p>
          <a:p>
            <a:pPr lvl="5"/>
            <a:r>
              <a:rPr lang="es-AR" sz="2000" b="1" i="1" dirty="0" smtClean="0">
                <a:solidFill>
                  <a:srgbClr val="FF0000"/>
                </a:solidFill>
                <a:latin typeface="Albertus MT" pitchFamily="34" charset="0"/>
              </a:rPr>
              <a:t>Estimar los costos para realizar esas tareas</a:t>
            </a:r>
          </a:p>
          <a:p>
            <a:endParaRPr lang="es-AR" b="0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s-AR" b="0" i="1" dirty="0" smtClean="0">
                <a:solidFill>
                  <a:schemeClr val="accent5">
                    <a:lumMod val="50000"/>
                  </a:schemeClr>
                </a:solidFill>
              </a:rPr>
              <a:t>Con la mayoría de esos costos se genera el presupuesto de comunicación</a:t>
            </a:r>
          </a:p>
          <a:p>
            <a:r>
              <a:rPr lang="es-AR" b="0" i="1" dirty="0" smtClean="0">
                <a:solidFill>
                  <a:schemeClr val="accent5">
                    <a:lumMod val="50000"/>
                  </a:schemeClr>
                </a:solidFill>
              </a:rPr>
              <a:t>Siempre se obligan a generar hipótesis entre la cantidad de dinero gastado y los resultados de las publicidades</a:t>
            </a:r>
          </a:p>
          <a:p>
            <a:pPr lvl="5"/>
            <a:endParaRPr lang="es-AR" b="1" i="1" dirty="0" smtClean="0"/>
          </a:p>
        </p:txBody>
      </p:sp>
      <p:pic>
        <p:nvPicPr>
          <p:cNvPr id="23554" name="Picture 2" descr="ver detal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36912"/>
            <a:ext cx="1540768" cy="1540768"/>
          </a:xfrm>
          <a:prstGeom prst="rect">
            <a:avLst/>
          </a:prstGeom>
          <a:noFill/>
        </p:spPr>
      </p:pic>
      <p:pic>
        <p:nvPicPr>
          <p:cNvPr id="23556" name="Picture 4" descr="ver detall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2636912"/>
            <a:ext cx="1828800" cy="1828800"/>
          </a:xfrm>
          <a:prstGeom prst="rect">
            <a:avLst/>
          </a:prstGeom>
          <a:noFill/>
        </p:spPr>
      </p:pic>
      <p:pic>
        <p:nvPicPr>
          <p:cNvPr id="23558" name="Picture 6" descr="ver detall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360" y="5749280"/>
            <a:ext cx="1108720" cy="11087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AR" dirty="0" smtClean="0"/>
              <a:t>Fin</a:t>
            </a:r>
            <a:endParaRPr lang="es-A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3 Marcador de texto"/>
          <p:cNvSpPr>
            <a:spLocks noGrp="1"/>
          </p:cNvSpPr>
          <p:nvPr>
            <p:ph type="body" idx="2"/>
          </p:nvPr>
        </p:nvSpPr>
        <p:spPr>
          <a:xfrm>
            <a:off x="467544" y="1676400"/>
            <a:ext cx="3168352" cy="4572000"/>
          </a:xfrm>
        </p:spPr>
        <p:txBody>
          <a:bodyPr/>
          <a:lstStyle/>
          <a:p>
            <a:pPr algn="ctr"/>
            <a:r>
              <a:rPr lang="es-AR" sz="4800" dirty="0" smtClean="0">
                <a:latin typeface="Aharoni" pitchFamily="2" charset="-79"/>
                <a:cs typeface="Aharoni" pitchFamily="2" charset="-79"/>
              </a:rPr>
              <a:t>La Publicidad</a:t>
            </a:r>
          </a:p>
        </p:txBody>
      </p:sp>
      <p:sp>
        <p:nvSpPr>
          <p:cNvPr id="7172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/>
            <a:endParaRPr lang="es-AR" dirty="0" smtClean="0"/>
          </a:p>
          <a:p>
            <a:pPr algn="ctr"/>
            <a:r>
              <a:rPr lang="es-AR" dirty="0" smtClean="0"/>
              <a:t>Cualquier forma paga de presentación no personal</a:t>
            </a:r>
          </a:p>
          <a:p>
            <a:pPr algn="ctr"/>
            <a:endParaRPr lang="es-AR" dirty="0" smtClean="0"/>
          </a:p>
          <a:p>
            <a:pPr algn="ctr"/>
            <a:r>
              <a:rPr lang="es-AR" dirty="0" smtClean="0"/>
              <a:t>Incluye  ideas, Bienes y Servicios</a:t>
            </a:r>
          </a:p>
          <a:p>
            <a:pPr algn="ctr"/>
            <a:endParaRPr lang="es-AR" dirty="0" smtClean="0"/>
          </a:p>
          <a:p>
            <a:r>
              <a:rPr lang="es-AR" dirty="0" smtClean="0"/>
              <a:t>Siempre  por parte de un Patrocinador Identificado</a:t>
            </a:r>
          </a:p>
        </p:txBody>
      </p:sp>
      <p:pic>
        <p:nvPicPr>
          <p:cNvPr id="7173" name="Picture 5" descr="ver detal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3789040"/>
            <a:ext cx="2088232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3 Marcador de texto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algn="ctr"/>
            <a:r>
              <a:rPr lang="es-AR" sz="4000" dirty="0" smtClean="0">
                <a:solidFill>
                  <a:srgbClr val="FF0000"/>
                </a:solidFill>
              </a:rPr>
              <a:t>Las</a:t>
            </a:r>
          </a:p>
          <a:p>
            <a:pPr algn="ctr"/>
            <a:r>
              <a:rPr lang="es-AR" sz="4000" dirty="0" smtClean="0">
                <a:solidFill>
                  <a:srgbClr val="FF0000"/>
                </a:solidFill>
              </a:rPr>
              <a:t> Ventas</a:t>
            </a:r>
          </a:p>
          <a:p>
            <a:pPr algn="ctr"/>
            <a:r>
              <a:rPr lang="es-AR" sz="4000" dirty="0" smtClean="0">
                <a:solidFill>
                  <a:srgbClr val="FF0000"/>
                </a:solidFill>
              </a:rPr>
              <a:t> Personales</a:t>
            </a:r>
          </a:p>
        </p:txBody>
      </p:sp>
      <p:sp>
        <p:nvSpPr>
          <p:cNvPr id="8196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/>
            <a:endParaRPr lang="es-AR" dirty="0" smtClean="0"/>
          </a:p>
          <a:p>
            <a:pPr algn="ctr"/>
            <a:endParaRPr lang="es-AR" dirty="0" smtClean="0"/>
          </a:p>
          <a:p>
            <a:pPr algn="ctr"/>
            <a:r>
              <a:rPr lang="es-AR" dirty="0" smtClean="0"/>
              <a:t>Presentación oral en  una conversación con uno o varios posibles compradores</a:t>
            </a:r>
          </a:p>
          <a:p>
            <a:pPr algn="ctr"/>
            <a:endParaRPr lang="es-AR" dirty="0" smtClean="0"/>
          </a:p>
          <a:p>
            <a:pPr algn="ctr"/>
            <a:r>
              <a:rPr lang="es-AR" dirty="0" smtClean="0"/>
              <a:t>Propósito general de lograr Ventas</a:t>
            </a:r>
          </a:p>
          <a:p>
            <a:pPr>
              <a:buFont typeface="Wingdings 2" pitchFamily="18" charset="2"/>
              <a:buNone/>
            </a:pPr>
            <a:endParaRPr lang="es-AR" dirty="0" smtClean="0"/>
          </a:p>
        </p:txBody>
      </p:sp>
      <p:pic>
        <p:nvPicPr>
          <p:cNvPr id="8198" name="Picture 6" descr="ver detal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4149080"/>
            <a:ext cx="1828800" cy="1828800"/>
          </a:xfrm>
          <a:prstGeom prst="rect">
            <a:avLst/>
          </a:prstGeom>
          <a:noFill/>
        </p:spPr>
      </p:pic>
      <p:pic>
        <p:nvPicPr>
          <p:cNvPr id="8200" name="Picture 8" descr="Dinero cambiando de mano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404664"/>
            <a:ext cx="18288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3 Marcador de texto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algn="ctr"/>
            <a:endParaRPr lang="es-AR" sz="4000" dirty="0" smtClean="0"/>
          </a:p>
          <a:p>
            <a:pPr algn="ctr"/>
            <a:r>
              <a:rPr lang="es-AR" sz="3600" dirty="0" smtClean="0">
                <a:solidFill>
                  <a:srgbClr val="FF0000"/>
                </a:solidFill>
                <a:latin typeface="Arial Black" pitchFamily="34" charset="0"/>
              </a:rPr>
              <a:t>La Promoción de Ventas</a:t>
            </a:r>
          </a:p>
        </p:txBody>
      </p:sp>
      <p:sp>
        <p:nvSpPr>
          <p:cNvPr id="9220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/>
            <a:endParaRPr lang="es-AR" dirty="0" smtClean="0"/>
          </a:p>
          <a:p>
            <a:pPr algn="ctr"/>
            <a:endParaRPr lang="es-AR" dirty="0" smtClean="0"/>
          </a:p>
          <a:p>
            <a:pPr algn="ctr"/>
            <a:endParaRPr lang="es-AR" dirty="0" smtClean="0"/>
          </a:p>
          <a:p>
            <a:pPr algn="ctr"/>
            <a:r>
              <a:rPr lang="es-AR" dirty="0" smtClean="0"/>
              <a:t>Incentivos  a corto plazo para fomentar la adquisición o venta de Productos o Servicios</a:t>
            </a:r>
          </a:p>
          <a:p>
            <a:pPr>
              <a:buFont typeface="Wingdings 2" pitchFamily="18" charset="2"/>
              <a:buNone/>
            </a:pPr>
            <a:endParaRPr lang="es-AR" dirty="0" smtClean="0"/>
          </a:p>
        </p:txBody>
      </p:sp>
      <p:pic>
        <p:nvPicPr>
          <p:cNvPr id="9222" name="Picture 6" descr="ver detal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836712"/>
            <a:ext cx="1828800" cy="1828800"/>
          </a:xfrm>
          <a:prstGeom prst="rect">
            <a:avLst/>
          </a:prstGeom>
          <a:noFill/>
        </p:spPr>
      </p:pic>
      <p:pic>
        <p:nvPicPr>
          <p:cNvPr id="9224" name="Picture 8" descr="ver detall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725144"/>
            <a:ext cx="1828800" cy="1828800"/>
          </a:xfrm>
          <a:prstGeom prst="rect">
            <a:avLst/>
          </a:prstGeom>
          <a:noFill/>
        </p:spPr>
      </p:pic>
      <p:pic>
        <p:nvPicPr>
          <p:cNvPr id="9226" name="Picture 10" descr="ver detall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4581128"/>
            <a:ext cx="18288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3 Marcador de texto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algn="ctr"/>
            <a:r>
              <a:rPr lang="es-AR" sz="4000" dirty="0" smtClean="0">
                <a:solidFill>
                  <a:srgbClr val="FF0000"/>
                </a:solidFill>
                <a:latin typeface="QuigleyWiggly" pitchFamily="2" charset="0"/>
              </a:rPr>
              <a:t>Las </a:t>
            </a:r>
          </a:p>
          <a:p>
            <a:pPr algn="ctr"/>
            <a:endParaRPr lang="es-AR" sz="4000" dirty="0" smtClean="0">
              <a:solidFill>
                <a:srgbClr val="FF0000"/>
              </a:solidFill>
              <a:latin typeface="QuigleyWiggly" pitchFamily="2" charset="0"/>
            </a:endParaRPr>
          </a:p>
          <a:p>
            <a:pPr algn="ctr"/>
            <a:r>
              <a:rPr lang="es-AR" sz="4000" dirty="0" smtClean="0">
                <a:solidFill>
                  <a:srgbClr val="FF0000"/>
                </a:solidFill>
                <a:latin typeface="QuigleyWiggly" pitchFamily="2" charset="0"/>
              </a:rPr>
              <a:t>Relaciones</a:t>
            </a:r>
          </a:p>
          <a:p>
            <a:pPr algn="ctr"/>
            <a:endParaRPr lang="es-AR" sz="4000" dirty="0" smtClean="0">
              <a:solidFill>
                <a:srgbClr val="FF0000"/>
              </a:solidFill>
              <a:latin typeface="QuigleyWiggly" pitchFamily="2" charset="0"/>
            </a:endParaRPr>
          </a:p>
          <a:p>
            <a:pPr algn="ctr"/>
            <a:r>
              <a:rPr lang="es-AR" sz="4000" dirty="0" smtClean="0">
                <a:solidFill>
                  <a:srgbClr val="FF0000"/>
                </a:solidFill>
                <a:latin typeface="QuigleyWiggly" pitchFamily="2" charset="0"/>
              </a:rPr>
              <a:t> Públicas</a:t>
            </a:r>
          </a:p>
        </p:txBody>
      </p:sp>
      <p:sp>
        <p:nvSpPr>
          <p:cNvPr id="10244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AR" dirty="0" smtClean="0"/>
          </a:p>
          <a:p>
            <a:endParaRPr lang="es-AR" dirty="0" smtClean="0"/>
          </a:p>
          <a:p>
            <a:r>
              <a:rPr lang="es-AR" dirty="0" smtClean="0"/>
              <a:t>Establecimiento de buenas    relaciones con distintos públicos de una empresa.</a:t>
            </a:r>
          </a:p>
          <a:p>
            <a:r>
              <a:rPr lang="es-AR" dirty="0" smtClean="0"/>
              <a:t>Genera Publicidad Favorable.</a:t>
            </a:r>
          </a:p>
          <a:p>
            <a:r>
              <a:rPr lang="es-AR" dirty="0" smtClean="0"/>
              <a:t>Crea Buena imagen corporativa</a:t>
            </a:r>
          </a:p>
          <a:p>
            <a:r>
              <a:rPr lang="es-AR" dirty="0" smtClean="0"/>
              <a:t>Desvía rumores o hechos desfavorables</a:t>
            </a:r>
          </a:p>
        </p:txBody>
      </p:sp>
      <p:pic>
        <p:nvPicPr>
          <p:cNvPr id="10246" name="Picture 6" descr="ver detal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1828800" cy="1828800"/>
          </a:xfrm>
          <a:prstGeom prst="rect">
            <a:avLst/>
          </a:prstGeom>
          <a:noFill/>
        </p:spPr>
      </p:pic>
      <p:pic>
        <p:nvPicPr>
          <p:cNvPr id="10248" name="Picture 8" descr="ver detall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47856" y="4509120"/>
            <a:ext cx="1296144" cy="1296144"/>
          </a:xfrm>
          <a:prstGeom prst="rect">
            <a:avLst/>
          </a:prstGeom>
          <a:noFill/>
        </p:spPr>
      </p:pic>
      <p:pic>
        <p:nvPicPr>
          <p:cNvPr id="10250" name="Picture 10" descr="ver detall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7904" y="404664"/>
            <a:ext cx="1828800" cy="1828800"/>
          </a:xfrm>
          <a:prstGeom prst="rect">
            <a:avLst/>
          </a:prstGeom>
          <a:noFill/>
        </p:spPr>
      </p:pic>
      <p:pic>
        <p:nvPicPr>
          <p:cNvPr id="10252" name="Picture 12" descr="ver detall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04248" y="548680"/>
            <a:ext cx="18288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AR" dirty="0" smtClean="0">
                <a:latin typeface="Aharoni" pitchFamily="2" charset="-79"/>
                <a:cs typeface="Aharoni" pitchFamily="2" charset="-79"/>
              </a:rPr>
              <a:t>Identificación de la audiencia Meta</a:t>
            </a:r>
            <a:endParaRPr lang="es-AR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1267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AR" b="1" dirty="0" smtClean="0">
                <a:solidFill>
                  <a:srgbClr val="FF0000"/>
                </a:solidFill>
              </a:rPr>
              <a:t>El Público está conformado por</a:t>
            </a:r>
          </a:p>
          <a:p>
            <a:pPr algn="ctr"/>
            <a:endParaRPr lang="es-AR" dirty="0" smtClean="0"/>
          </a:p>
          <a:p>
            <a:pPr algn="ctr"/>
            <a:r>
              <a:rPr lang="es-AR" dirty="0" smtClean="0"/>
              <a:t>Usuarios Potenciales</a:t>
            </a:r>
          </a:p>
          <a:p>
            <a:pPr algn="ctr"/>
            <a:endParaRPr lang="es-AR" dirty="0" smtClean="0"/>
          </a:p>
          <a:p>
            <a:pPr algn="ctr"/>
            <a:r>
              <a:rPr lang="es-AR" dirty="0" smtClean="0"/>
              <a:t>Usuarios Presentes</a:t>
            </a:r>
          </a:p>
          <a:p>
            <a:pPr algn="ctr"/>
            <a:endParaRPr lang="es-AR" dirty="0" smtClean="0"/>
          </a:p>
          <a:p>
            <a:pPr algn="ctr"/>
            <a:r>
              <a:rPr lang="es-AR" dirty="0" smtClean="0"/>
              <a:t>Personas que toman la decisión de comprar</a:t>
            </a:r>
          </a:p>
          <a:p>
            <a:pPr algn="ctr"/>
            <a:endParaRPr lang="es-AR" dirty="0" smtClean="0"/>
          </a:p>
          <a:p>
            <a:pPr algn="ctr"/>
            <a:r>
              <a:rPr lang="es-AR" dirty="0" smtClean="0"/>
              <a:t>Consumidores Influyentes</a:t>
            </a:r>
          </a:p>
        </p:txBody>
      </p:sp>
      <p:pic>
        <p:nvPicPr>
          <p:cNvPr id="11269" name="Picture 5" descr="conversació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492896"/>
            <a:ext cx="1828800" cy="1828800"/>
          </a:xfrm>
          <a:prstGeom prst="rect">
            <a:avLst/>
          </a:prstGeom>
          <a:noFill/>
        </p:spPr>
      </p:pic>
      <p:pic>
        <p:nvPicPr>
          <p:cNvPr id="11271" name="Picture 7" descr="Empleados de una empres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420888"/>
            <a:ext cx="18288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 rot="20864671">
            <a:off x="1979712" y="483930"/>
            <a:ext cx="457055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4000" dirty="0" smtClean="0">
                <a:latin typeface="Aharoni" pitchFamily="2" charset="-79"/>
                <a:cs typeface="Aharoni" pitchFamily="2" charset="-79"/>
              </a:rPr>
              <a:t>              </a:t>
            </a:r>
            <a:r>
              <a:rPr lang="es-AR" sz="4000" dirty="0" err="1" smtClean="0">
                <a:latin typeface="Aharoni" pitchFamily="2" charset="-79"/>
                <a:cs typeface="Aharoni" pitchFamily="2" charset="-79"/>
              </a:rPr>
              <a:t>Ia</a:t>
            </a:r>
            <a:r>
              <a:rPr lang="es-AR" sz="4000" dirty="0" smtClean="0">
                <a:latin typeface="Aharoni" pitchFamily="2" charset="-79"/>
                <a:cs typeface="Aharoni" pitchFamily="2" charset="-79"/>
              </a:rPr>
              <a:t> Audiencia Meta Define …</a:t>
            </a:r>
            <a:endParaRPr lang="es-AR" sz="4000" dirty="0"/>
          </a:p>
        </p:txBody>
      </p:sp>
      <p:sp>
        <p:nvSpPr>
          <p:cNvPr id="6" name="2 Marcador de contenido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389437"/>
          </a:xfrm>
        </p:spPr>
        <p:txBody>
          <a:bodyPr/>
          <a:lstStyle/>
          <a:p>
            <a:pPr algn="ctr"/>
            <a:endParaRPr lang="es-AR" dirty="0" smtClean="0"/>
          </a:p>
          <a:p>
            <a:pPr algn="ctr"/>
            <a:endParaRPr lang="es-AR" dirty="0" smtClean="0"/>
          </a:p>
          <a:p>
            <a:pPr algn="ctr"/>
            <a:r>
              <a:rPr lang="es-AR" dirty="0" smtClean="0"/>
              <a:t>Qué se dirá?</a:t>
            </a:r>
          </a:p>
          <a:p>
            <a:pPr algn="ctr"/>
            <a:r>
              <a:rPr lang="es-AR" dirty="0" smtClean="0"/>
              <a:t>Cómo se dirá</a:t>
            </a:r>
          </a:p>
          <a:p>
            <a:pPr algn="ctr"/>
            <a:r>
              <a:rPr lang="es-AR" dirty="0" smtClean="0"/>
              <a:t>Cuándo</a:t>
            </a:r>
          </a:p>
          <a:p>
            <a:pPr algn="ctr"/>
            <a:r>
              <a:rPr lang="es-AR" dirty="0" smtClean="0"/>
              <a:t>Donde</a:t>
            </a:r>
          </a:p>
          <a:p>
            <a:pPr algn="ctr"/>
            <a:endParaRPr lang="es-AR" dirty="0" smtClean="0"/>
          </a:p>
          <a:p>
            <a:pPr algn="ctr"/>
            <a:endParaRPr lang="es-AR" dirty="0" smtClean="0"/>
          </a:p>
        </p:txBody>
      </p:sp>
      <p:pic>
        <p:nvPicPr>
          <p:cNvPr id="12294" name="Picture 6" descr="ver detal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1052736"/>
            <a:ext cx="1828800" cy="1828800"/>
          </a:xfrm>
          <a:prstGeom prst="rect">
            <a:avLst/>
          </a:prstGeom>
          <a:noFill/>
        </p:spPr>
      </p:pic>
      <p:pic>
        <p:nvPicPr>
          <p:cNvPr id="12298" name="Picture 10" descr="ver detall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869160"/>
            <a:ext cx="1828800" cy="1828800"/>
          </a:xfrm>
          <a:prstGeom prst="rect">
            <a:avLst/>
          </a:prstGeom>
          <a:noFill/>
        </p:spPr>
      </p:pic>
      <p:pic>
        <p:nvPicPr>
          <p:cNvPr id="12300" name="Picture 12" descr="ver detall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92696"/>
            <a:ext cx="1828800" cy="1828800"/>
          </a:xfrm>
          <a:prstGeom prst="rect">
            <a:avLst/>
          </a:prstGeom>
          <a:noFill/>
        </p:spPr>
      </p:pic>
      <p:pic>
        <p:nvPicPr>
          <p:cNvPr id="12304" name="Picture 16" descr="ver detall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2160" y="3356992"/>
            <a:ext cx="1828800" cy="1828800"/>
          </a:xfrm>
          <a:prstGeom prst="rect">
            <a:avLst/>
          </a:prstGeom>
          <a:noFill/>
        </p:spPr>
      </p:pic>
      <p:pic>
        <p:nvPicPr>
          <p:cNvPr id="12306" name="Picture 18" descr="ver detalle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79712" y="4005064"/>
            <a:ext cx="18288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3 Marcador de texto"/>
          <p:cNvSpPr>
            <a:spLocks noGrp="1"/>
          </p:cNvSpPr>
          <p:nvPr>
            <p:ph type="body" idx="2"/>
          </p:nvPr>
        </p:nvSpPr>
        <p:spPr>
          <a:xfrm>
            <a:off x="685800" y="1628800"/>
            <a:ext cx="3094112" cy="4619600"/>
          </a:xfrm>
        </p:spPr>
        <p:txBody>
          <a:bodyPr/>
          <a:lstStyle/>
          <a:p>
            <a:pPr algn="ctr"/>
            <a:r>
              <a:rPr lang="es-AR" sz="3600" dirty="0" smtClean="0"/>
              <a:t>Determinación de la respuesta que se pretende</a:t>
            </a:r>
            <a:endParaRPr lang="es-AR" sz="4000" dirty="0" smtClean="0"/>
          </a:p>
        </p:txBody>
      </p:sp>
      <p:sp>
        <p:nvSpPr>
          <p:cNvPr id="13316" name="2 Marcador de contenido"/>
          <p:cNvSpPr>
            <a:spLocks noGrp="1"/>
          </p:cNvSpPr>
          <p:nvPr>
            <p:ph sz="half" idx="1"/>
          </p:nvPr>
        </p:nvSpPr>
        <p:spPr>
          <a:xfrm>
            <a:off x="4032250" y="1628800"/>
            <a:ext cx="5111750" cy="4572000"/>
          </a:xfrm>
        </p:spPr>
        <p:txBody>
          <a:bodyPr/>
          <a:lstStyle/>
          <a:p>
            <a:pPr algn="ctr"/>
            <a:endParaRPr lang="es-AR" dirty="0" smtClean="0"/>
          </a:p>
          <a:p>
            <a:r>
              <a:rPr lang="es-AR" dirty="0" smtClean="0"/>
              <a:t>Siempre se quiere llegar a la venta como un largo proceso de decisión</a:t>
            </a:r>
          </a:p>
          <a:p>
            <a:r>
              <a:rPr lang="es-AR" dirty="0" smtClean="0"/>
              <a:t>Se necesita saber dónde se encuentra el público y hacia donde moverlo.</a:t>
            </a:r>
          </a:p>
          <a:p>
            <a:r>
              <a:rPr lang="es-AR" dirty="0" smtClean="0"/>
              <a:t>Son seis los estados de madurez para la compra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480</TotalTime>
  <Words>703</Words>
  <Application>Microsoft Office PowerPoint</Application>
  <PresentationFormat>Presentación en pantalla (4:3)</PresentationFormat>
  <Paragraphs>175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4" baseType="lpstr">
      <vt:lpstr>Flujo</vt:lpstr>
      <vt:lpstr>Estrategias de Publicidad</vt:lpstr>
      <vt:lpstr>El Mix de Comunicación </vt:lpstr>
      <vt:lpstr>Diapositiva 3</vt:lpstr>
      <vt:lpstr>Diapositiva 4</vt:lpstr>
      <vt:lpstr>Diapositiva 5</vt:lpstr>
      <vt:lpstr>Diapositiva 6</vt:lpstr>
      <vt:lpstr>Identificación de la audiencia Meta</vt:lpstr>
      <vt:lpstr>Diapositiva 8</vt:lpstr>
      <vt:lpstr>Diapositiva 9</vt:lpstr>
      <vt:lpstr>Diapositiva 10</vt:lpstr>
      <vt:lpstr>Elección del Mensaje</vt:lpstr>
      <vt:lpstr> El Mensaje Publicitario Debe resolver tres Problemas</vt:lpstr>
      <vt:lpstr>                      El Contenido del Mensaje debe Generar tres tipos de Reclamos</vt:lpstr>
      <vt:lpstr>Elección de los Medios de Comunicación</vt:lpstr>
      <vt:lpstr>Factores que hacen creíble a una fuente</vt:lpstr>
      <vt:lpstr>La Retroalimentación</vt:lpstr>
      <vt:lpstr>Investigar Repercusiones También Implica </vt:lpstr>
      <vt:lpstr>Presupuesto Total Para la Comunicación</vt:lpstr>
      <vt:lpstr>Presupuesto para Publicidad</vt:lpstr>
      <vt:lpstr>Presupuesto para Publicidad</vt:lpstr>
      <vt:lpstr>Presupuesto para Publicidad</vt:lpstr>
      <vt:lpstr>Presupuesto para Publicidad</vt:lpstr>
      <vt:lpstr>Fin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Variable Precios</dc:title>
  <dc:creator>Daniel</dc:creator>
  <cp:lastModifiedBy>Daniel</cp:lastModifiedBy>
  <cp:revision>57</cp:revision>
  <dcterms:created xsi:type="dcterms:W3CDTF">2009-09-01T03:42:00Z</dcterms:created>
  <dcterms:modified xsi:type="dcterms:W3CDTF">2011-10-31T22:05:27Z</dcterms:modified>
</cp:coreProperties>
</file>